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2"/>
  </p:notesMasterIdLst>
  <p:sldIdLst>
    <p:sldId id="256" r:id="rId5"/>
    <p:sldId id="257" r:id="rId6"/>
    <p:sldId id="326" r:id="rId7"/>
    <p:sldId id="260" r:id="rId8"/>
    <p:sldId id="333" r:id="rId9"/>
    <p:sldId id="302" r:id="rId10"/>
    <p:sldId id="334" r:id="rId11"/>
    <p:sldId id="261" r:id="rId12"/>
    <p:sldId id="325" r:id="rId13"/>
    <p:sldId id="295" r:id="rId14"/>
    <p:sldId id="349" r:id="rId15"/>
    <p:sldId id="332" r:id="rId16"/>
    <p:sldId id="286" r:id="rId17"/>
    <p:sldId id="324" r:id="rId18"/>
    <p:sldId id="262" r:id="rId19"/>
    <p:sldId id="310" r:id="rId20"/>
    <p:sldId id="296" r:id="rId21"/>
    <p:sldId id="350" r:id="rId22"/>
    <p:sldId id="275" r:id="rId23"/>
    <p:sldId id="330" r:id="rId24"/>
    <p:sldId id="331" r:id="rId25"/>
    <p:sldId id="318" r:id="rId26"/>
    <p:sldId id="336" r:id="rId27"/>
    <p:sldId id="315" r:id="rId28"/>
    <p:sldId id="280" r:id="rId29"/>
    <p:sldId id="268" r:id="rId30"/>
    <p:sldId id="345" r:id="rId31"/>
    <p:sldId id="348" r:id="rId32"/>
    <p:sldId id="291" r:id="rId33"/>
    <p:sldId id="273" r:id="rId34"/>
    <p:sldId id="269" r:id="rId35"/>
    <p:sldId id="306" r:id="rId36"/>
    <p:sldId id="274" r:id="rId37"/>
    <p:sldId id="267" r:id="rId38"/>
    <p:sldId id="327" r:id="rId39"/>
    <p:sldId id="338" r:id="rId40"/>
    <p:sldId id="288" r:id="rId41"/>
    <p:sldId id="319" r:id="rId42"/>
    <p:sldId id="320" r:id="rId43"/>
    <p:sldId id="321" r:id="rId44"/>
    <p:sldId id="340" r:id="rId45"/>
    <p:sldId id="341" r:id="rId46"/>
    <p:sldId id="342" r:id="rId47"/>
    <p:sldId id="343" r:id="rId48"/>
    <p:sldId id="344" r:id="rId49"/>
    <p:sldId id="284" r:id="rId50"/>
    <p:sldId id="287" r:id="rId51"/>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56052-D554-4EBD-68B5-74BDC0C30106}" name="Brian Walsh" initials="BW" userId="S::brian.walsh@repak.ie::c824b89b-f55b-4e3d-8ca2-fd00f6cf1519" providerId="AD"/>
  <p188:author id="{D8F5A770-AF28-1C2F-B1EB-0A014C05B24E}" name="Brian Markey" initials="BM" userId="S::brian.markey@repak.ie::7049e2f5-54ad-494b-bd66-8d478b876d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16B"/>
    <a:srgbClr val="009E5E"/>
    <a:srgbClr val="008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34740-57CE-46BC-BEE2-F1838FAA71F3}" v="6" dt="2022-09-16T08:34:39.841"/>
    <p1510:client id="{66B4A747-0DD9-B028-9D55-7D856E0C4160}" v="4610" dt="2023-08-14T12:56:59.786"/>
    <p1510:client id="{96B00183-85BE-D9A7-8EEA-4D7689E75B3C}" v="489" dt="2023-06-28T14:24:51.209"/>
    <p1510:client id="{BFE006B1-7846-7026-798E-60D5AC7CD66E}" v="160" dt="2023-05-31T12:23:01.801"/>
    <p1510:client id="{C321A5FB-0C0C-A08E-9064-E850AC806B41}" v="243" dt="2023-09-05T15:59:52.744"/>
    <p1510:client id="{F5CED330-6E6D-3384-B0BD-3AFD04497CBC}" v="763" dt="2023-08-13T10:08:08.45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33" autoAdjust="0"/>
    <p:restoredTop sz="95033" autoAdjust="0"/>
  </p:normalViewPr>
  <p:slideViewPr>
    <p:cSldViewPr snapToGrid="0">
      <p:cViewPr varScale="1">
        <p:scale>
          <a:sx n="53" d="100"/>
          <a:sy n="53" d="100"/>
        </p:scale>
        <p:origin x="1038" y="102"/>
      </p:cViewPr>
      <p:guideLst>
        <p:guide orient="horz" pos="4320"/>
        <p:guide pos="76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Markey" userId="S::brian.markey@repak.ie::7049e2f5-54ad-494b-bd66-8d478b876dea" providerId="AD" clId="Web-{F5CED330-6E6D-3384-B0BD-3AFD04497CBC}"/>
    <pc:docChg chg="addSld delSld modSld sldOrd">
      <pc:chgData name="Brian Markey" userId="S::brian.markey@repak.ie::7049e2f5-54ad-494b-bd66-8d478b876dea" providerId="AD" clId="Web-{F5CED330-6E6D-3384-B0BD-3AFD04497CBC}" dt="2023-08-13T10:08:08.451" v="429" actId="20577"/>
      <pc:docMkLst>
        <pc:docMk/>
      </pc:docMkLst>
      <pc:sldChg chg="modSp">
        <pc:chgData name="Brian Markey" userId="S::brian.markey@repak.ie::7049e2f5-54ad-494b-bd66-8d478b876dea" providerId="AD" clId="Web-{F5CED330-6E6D-3384-B0BD-3AFD04497CBC}" dt="2023-08-13T10:03:27.348" v="346" actId="20577"/>
        <pc:sldMkLst>
          <pc:docMk/>
          <pc:sldMk cId="1068396007" sldId="267"/>
        </pc:sldMkLst>
        <pc:spChg chg="mod">
          <ac:chgData name="Brian Markey" userId="S::brian.markey@repak.ie::7049e2f5-54ad-494b-bd66-8d478b876dea" providerId="AD" clId="Web-{F5CED330-6E6D-3384-B0BD-3AFD04497CBC}" dt="2023-08-13T10:03:27.348" v="346" actId="20577"/>
          <ac:spMkLst>
            <pc:docMk/>
            <pc:sldMk cId="1068396007" sldId="267"/>
            <ac:spMk id="269" creationId="{00000000-0000-0000-0000-000000000000}"/>
          </ac:spMkLst>
        </pc:spChg>
      </pc:sldChg>
      <pc:sldChg chg="modSp">
        <pc:chgData name="Brian Markey" userId="S::brian.markey@repak.ie::7049e2f5-54ad-494b-bd66-8d478b876dea" providerId="AD" clId="Web-{F5CED330-6E6D-3384-B0BD-3AFD04497CBC}" dt="2023-08-13T09:59:25.311" v="300" actId="1076"/>
        <pc:sldMkLst>
          <pc:docMk/>
          <pc:sldMk cId="0" sldId="269"/>
        </pc:sldMkLst>
        <pc:spChg chg="mod">
          <ac:chgData name="Brian Markey" userId="S::brian.markey@repak.ie::7049e2f5-54ad-494b-bd66-8d478b876dea" providerId="AD" clId="Web-{F5CED330-6E6D-3384-B0BD-3AFD04497CBC}" dt="2023-08-13T09:59:18.686" v="299" actId="20577"/>
          <ac:spMkLst>
            <pc:docMk/>
            <pc:sldMk cId="0" sldId="269"/>
            <ac:spMk id="8" creationId="{A1C00D30-674D-664C-E59C-786A5853703D}"/>
          </ac:spMkLst>
        </pc:spChg>
        <pc:spChg chg="mod">
          <ac:chgData name="Brian Markey" userId="S::brian.markey@repak.ie::7049e2f5-54ad-494b-bd66-8d478b876dea" providerId="AD" clId="Web-{F5CED330-6E6D-3384-B0BD-3AFD04497CBC}" dt="2023-08-13T09:59:25.311" v="300" actId="1076"/>
          <ac:spMkLst>
            <pc:docMk/>
            <pc:sldMk cId="0" sldId="269"/>
            <ac:spMk id="13" creationId="{C17D8BC1-9EAD-4C10-BEF7-16C79684D855}"/>
          </ac:spMkLst>
        </pc:spChg>
      </pc:sldChg>
      <pc:sldChg chg="modSp">
        <pc:chgData name="Brian Markey" userId="S::brian.markey@repak.ie::7049e2f5-54ad-494b-bd66-8d478b876dea" providerId="AD" clId="Web-{F5CED330-6E6D-3384-B0BD-3AFD04497CBC}" dt="2023-08-13T10:08:08.451" v="429" actId="20577"/>
        <pc:sldMkLst>
          <pc:docMk/>
          <pc:sldMk cId="0" sldId="273"/>
        </pc:sldMkLst>
        <pc:spChg chg="mod">
          <ac:chgData name="Brian Markey" userId="S::brian.markey@repak.ie::7049e2f5-54ad-494b-bd66-8d478b876dea" providerId="AD" clId="Web-{F5CED330-6E6D-3384-B0BD-3AFD04497CBC}" dt="2023-08-13T09:58:54.700" v="296" actId="1076"/>
          <ac:spMkLst>
            <pc:docMk/>
            <pc:sldMk cId="0" sldId="273"/>
            <ac:spMk id="349" creationId="{00000000-0000-0000-0000-000000000000}"/>
          </ac:spMkLst>
        </pc:spChg>
        <pc:spChg chg="mod">
          <ac:chgData name="Brian Markey" userId="S::brian.markey@repak.ie::7049e2f5-54ad-494b-bd66-8d478b876dea" providerId="AD" clId="Web-{F5CED330-6E6D-3384-B0BD-3AFD04497CBC}" dt="2023-08-13T10:08:08.451" v="429" actId="20577"/>
          <ac:spMkLst>
            <pc:docMk/>
            <pc:sldMk cId="0" sldId="273"/>
            <ac:spMk id="350" creationId="{00000000-0000-0000-0000-000000000000}"/>
          </ac:spMkLst>
        </pc:spChg>
      </pc:sldChg>
      <pc:sldChg chg="delSp modSp">
        <pc:chgData name="Brian Markey" userId="S::brian.markey@repak.ie::7049e2f5-54ad-494b-bd66-8d478b876dea" providerId="AD" clId="Web-{F5CED330-6E6D-3384-B0BD-3AFD04497CBC}" dt="2023-08-13T10:02:59.409" v="339" actId="1076"/>
        <pc:sldMkLst>
          <pc:docMk/>
          <pc:sldMk cId="0" sldId="274"/>
        </pc:sldMkLst>
        <pc:spChg chg="mod">
          <ac:chgData name="Brian Markey" userId="S::brian.markey@repak.ie::7049e2f5-54ad-494b-bd66-8d478b876dea" providerId="AD" clId="Web-{F5CED330-6E6D-3384-B0BD-3AFD04497CBC}" dt="2023-08-13T10:02:21.703" v="334" actId="20577"/>
          <ac:spMkLst>
            <pc:docMk/>
            <pc:sldMk cId="0" sldId="274"/>
            <ac:spMk id="361" creationId="{00000000-0000-0000-0000-000000000000}"/>
          </ac:spMkLst>
        </pc:spChg>
        <pc:spChg chg="del mod">
          <ac:chgData name="Brian Markey" userId="S::brian.markey@repak.ie::7049e2f5-54ad-494b-bd66-8d478b876dea" providerId="AD" clId="Web-{F5CED330-6E6D-3384-B0BD-3AFD04497CBC}" dt="2023-08-13T10:02:25.985" v="335"/>
          <ac:spMkLst>
            <pc:docMk/>
            <pc:sldMk cId="0" sldId="274"/>
            <ac:spMk id="362" creationId="{00000000-0000-0000-0000-000000000000}"/>
          </ac:spMkLst>
        </pc:spChg>
        <pc:spChg chg="mod">
          <ac:chgData name="Brian Markey" userId="S::brian.markey@repak.ie::7049e2f5-54ad-494b-bd66-8d478b876dea" providerId="AD" clId="Web-{F5CED330-6E6D-3384-B0BD-3AFD04497CBC}" dt="2023-08-13T10:02:37.736" v="336" actId="1076"/>
          <ac:spMkLst>
            <pc:docMk/>
            <pc:sldMk cId="0" sldId="274"/>
            <ac:spMk id="363" creationId="{00000000-0000-0000-0000-000000000000}"/>
          </ac:spMkLst>
        </pc:spChg>
        <pc:spChg chg="mod">
          <ac:chgData name="Brian Markey" userId="S::brian.markey@repak.ie::7049e2f5-54ad-494b-bd66-8d478b876dea" providerId="AD" clId="Web-{F5CED330-6E6D-3384-B0BD-3AFD04497CBC}" dt="2023-08-13T10:02:40.486" v="337" actId="1076"/>
          <ac:spMkLst>
            <pc:docMk/>
            <pc:sldMk cId="0" sldId="274"/>
            <ac:spMk id="364" creationId="{00000000-0000-0000-0000-000000000000}"/>
          </ac:spMkLst>
        </pc:spChg>
        <pc:spChg chg="mod">
          <ac:chgData name="Brian Markey" userId="S::brian.markey@repak.ie::7049e2f5-54ad-494b-bd66-8d478b876dea" providerId="AD" clId="Web-{F5CED330-6E6D-3384-B0BD-3AFD04497CBC}" dt="2023-08-13T10:02:59.409" v="339" actId="1076"/>
          <ac:spMkLst>
            <pc:docMk/>
            <pc:sldMk cId="0" sldId="274"/>
            <ac:spMk id="365" creationId="{00000000-0000-0000-0000-000000000000}"/>
          </ac:spMkLst>
        </pc:spChg>
      </pc:sldChg>
      <pc:sldChg chg="modSp">
        <pc:chgData name="Brian Markey" userId="S::brian.markey@repak.ie::7049e2f5-54ad-494b-bd66-8d478b876dea" providerId="AD" clId="Web-{F5CED330-6E6D-3384-B0BD-3AFD04497CBC}" dt="2023-08-13T10:01:13.053" v="323" actId="14100"/>
        <pc:sldMkLst>
          <pc:docMk/>
          <pc:sldMk cId="1834652740" sldId="306"/>
        </pc:sldMkLst>
        <pc:spChg chg="mod">
          <ac:chgData name="Brian Markey" userId="S::brian.markey@repak.ie::7049e2f5-54ad-494b-bd66-8d478b876dea" providerId="AD" clId="Web-{F5CED330-6E6D-3384-B0BD-3AFD04497CBC}" dt="2023-08-13T10:00:54.223" v="322" actId="20577"/>
          <ac:spMkLst>
            <pc:docMk/>
            <pc:sldMk cId="1834652740" sldId="306"/>
            <ac:spMk id="13" creationId="{94F1F161-DE11-4A30-A12F-7CE61EB3A340}"/>
          </ac:spMkLst>
        </pc:spChg>
        <pc:spChg chg="mod">
          <ac:chgData name="Brian Markey" userId="S::brian.markey@repak.ie::7049e2f5-54ad-494b-bd66-8d478b876dea" providerId="AD" clId="Web-{F5CED330-6E6D-3384-B0BD-3AFD04497CBC}" dt="2023-08-13T10:01:13.053" v="323" actId="14100"/>
          <ac:spMkLst>
            <pc:docMk/>
            <pc:sldMk cId="1834652740" sldId="306"/>
            <ac:spMk id="16" creationId="{111B7A09-B1A5-4BCC-B61A-CA2EF85E1FD1}"/>
          </ac:spMkLst>
        </pc:spChg>
        <pc:spChg chg="mod">
          <ac:chgData name="Brian Markey" userId="S::brian.markey@repak.ie::7049e2f5-54ad-494b-bd66-8d478b876dea" providerId="AD" clId="Web-{F5CED330-6E6D-3384-B0BD-3AFD04497CBC}" dt="2023-08-13T10:00:36.472" v="316" actId="20577"/>
          <ac:spMkLst>
            <pc:docMk/>
            <pc:sldMk cId="1834652740" sldId="306"/>
            <ac:spMk id="268" creationId="{00000000-0000-0000-0000-000000000000}"/>
          </ac:spMkLst>
        </pc:spChg>
      </pc:sldChg>
      <pc:sldChg chg="modSp">
        <pc:chgData name="Brian Markey" userId="S::brian.markey@repak.ie::7049e2f5-54ad-494b-bd66-8d478b876dea" providerId="AD" clId="Web-{F5CED330-6E6D-3384-B0BD-3AFD04497CBC}" dt="2023-08-13T08:54:03.494" v="16" actId="20577"/>
        <pc:sldMkLst>
          <pc:docMk/>
          <pc:sldMk cId="3937229863" sldId="333"/>
        </pc:sldMkLst>
        <pc:spChg chg="mod">
          <ac:chgData name="Brian Markey" userId="S::brian.markey@repak.ie::7049e2f5-54ad-494b-bd66-8d478b876dea" providerId="AD" clId="Web-{F5CED330-6E6D-3384-B0BD-3AFD04497CBC}" dt="2023-08-13T08:54:03.494" v="16" actId="20577"/>
          <ac:spMkLst>
            <pc:docMk/>
            <pc:sldMk cId="3937229863" sldId="333"/>
            <ac:spMk id="2" creationId="{FB9F1D25-E182-5608-5385-73C0AF4FB003}"/>
          </ac:spMkLst>
        </pc:spChg>
      </pc:sldChg>
      <pc:sldChg chg="modSp ord">
        <pc:chgData name="Brian Markey" userId="S::brian.markey@repak.ie::7049e2f5-54ad-494b-bd66-8d478b876dea" providerId="AD" clId="Web-{F5CED330-6E6D-3384-B0BD-3AFD04497CBC}" dt="2023-08-13T09:57:30.131" v="289" actId="20577"/>
        <pc:sldMkLst>
          <pc:docMk/>
          <pc:sldMk cId="4282491143" sldId="345"/>
        </pc:sldMkLst>
        <pc:spChg chg="mod">
          <ac:chgData name="Brian Markey" userId="S::brian.markey@repak.ie::7049e2f5-54ad-494b-bd66-8d478b876dea" providerId="AD" clId="Web-{F5CED330-6E6D-3384-B0BD-3AFD04497CBC}" dt="2023-08-13T09:57:30.131" v="289" actId="20577"/>
          <ac:spMkLst>
            <pc:docMk/>
            <pc:sldMk cId="4282491143" sldId="345"/>
            <ac:spMk id="5" creationId="{88AC6DA0-FDA4-2286-AEB2-8A0DE0078100}"/>
          </ac:spMkLst>
        </pc:spChg>
        <pc:spChg chg="mod">
          <ac:chgData name="Brian Markey" userId="S::brian.markey@repak.ie::7049e2f5-54ad-494b-bd66-8d478b876dea" providerId="AD" clId="Web-{F5CED330-6E6D-3384-B0BD-3AFD04497CBC}" dt="2023-08-13T09:34:50.606" v="90" actId="20577"/>
          <ac:spMkLst>
            <pc:docMk/>
            <pc:sldMk cId="4282491143" sldId="345"/>
            <ac:spMk id="13" creationId="{43C9140E-8B47-4BF8-9F35-06519BE99C19}"/>
          </ac:spMkLst>
        </pc:spChg>
        <pc:spChg chg="mod">
          <ac:chgData name="Brian Markey" userId="S::brian.markey@repak.ie::7049e2f5-54ad-494b-bd66-8d478b876dea" providerId="AD" clId="Web-{F5CED330-6E6D-3384-B0BD-3AFD04497CBC}" dt="2023-08-13T09:51:58.958" v="248" actId="14100"/>
          <ac:spMkLst>
            <pc:docMk/>
            <pc:sldMk cId="4282491143" sldId="345"/>
            <ac:spMk id="282" creationId="{00000000-0000-0000-0000-000000000000}"/>
          </ac:spMkLst>
        </pc:spChg>
      </pc:sldChg>
      <pc:sldChg chg="del">
        <pc:chgData name="Brian Markey" userId="S::brian.markey@repak.ie::7049e2f5-54ad-494b-bd66-8d478b876dea" providerId="AD" clId="Web-{F5CED330-6E6D-3384-B0BD-3AFD04497CBC}" dt="2023-08-13T09:57:08.785" v="288"/>
        <pc:sldMkLst>
          <pc:docMk/>
          <pc:sldMk cId="3381071847" sldId="347"/>
        </pc:sldMkLst>
      </pc:sldChg>
      <pc:sldChg chg="modSp add replId">
        <pc:chgData name="Brian Markey" userId="S::brian.markey@repak.ie::7049e2f5-54ad-494b-bd66-8d478b876dea" providerId="AD" clId="Web-{F5CED330-6E6D-3384-B0BD-3AFD04497CBC}" dt="2023-08-13T09:57:55.226" v="292" actId="1076"/>
        <pc:sldMkLst>
          <pc:docMk/>
          <pc:sldMk cId="4186041242" sldId="348"/>
        </pc:sldMkLst>
        <pc:spChg chg="mod">
          <ac:chgData name="Brian Markey" userId="S::brian.markey@repak.ie::7049e2f5-54ad-494b-bd66-8d478b876dea" providerId="AD" clId="Web-{F5CED330-6E6D-3384-B0BD-3AFD04497CBC}" dt="2023-08-13T09:57:46.054" v="291" actId="20577"/>
          <ac:spMkLst>
            <pc:docMk/>
            <pc:sldMk cId="4186041242" sldId="348"/>
            <ac:spMk id="5" creationId="{88AC6DA0-FDA4-2286-AEB2-8A0DE0078100}"/>
          </ac:spMkLst>
        </pc:spChg>
        <pc:spChg chg="mod">
          <ac:chgData name="Brian Markey" userId="S::brian.markey@repak.ie::7049e2f5-54ad-494b-bd66-8d478b876dea" providerId="AD" clId="Web-{F5CED330-6E6D-3384-B0BD-3AFD04497CBC}" dt="2023-08-13T09:57:55.226" v="292" actId="1076"/>
          <ac:spMkLst>
            <pc:docMk/>
            <pc:sldMk cId="4186041242" sldId="348"/>
            <ac:spMk id="13" creationId="{43C9140E-8B47-4BF8-9F35-06519BE99C19}"/>
          </ac:spMkLst>
        </pc:spChg>
      </pc:sldChg>
    </pc:docChg>
  </pc:docChgLst>
  <pc:docChgLst>
    <pc:chgData name="Brian Markey" userId="S::brian.markey@repak.ie::7049e2f5-54ad-494b-bd66-8d478b876dea" providerId="AD" clId="Web-{BFE006B1-7846-7026-798E-60D5AC7CD66E}"/>
    <pc:docChg chg="addSld modSld">
      <pc:chgData name="Brian Markey" userId="S::brian.markey@repak.ie::7049e2f5-54ad-494b-bd66-8d478b876dea" providerId="AD" clId="Web-{BFE006B1-7846-7026-798E-60D5AC7CD66E}" dt="2023-05-31T12:23:01.785" v="91" actId="20577"/>
      <pc:docMkLst>
        <pc:docMk/>
      </pc:docMkLst>
      <pc:sldChg chg="modSp">
        <pc:chgData name="Brian Markey" userId="S::brian.markey@repak.ie::7049e2f5-54ad-494b-bd66-8d478b876dea" providerId="AD" clId="Web-{BFE006B1-7846-7026-798E-60D5AC7CD66E}" dt="2023-05-31T12:23:01.785" v="91" actId="20577"/>
        <pc:sldMkLst>
          <pc:docMk/>
          <pc:sldMk cId="2577709915" sldId="315"/>
        </pc:sldMkLst>
        <pc:spChg chg="mod">
          <ac:chgData name="Brian Markey" userId="S::brian.markey@repak.ie::7049e2f5-54ad-494b-bd66-8d478b876dea" providerId="AD" clId="Web-{BFE006B1-7846-7026-798E-60D5AC7CD66E}" dt="2023-05-31T12:23:01.785" v="91" actId="20577"/>
          <ac:spMkLst>
            <pc:docMk/>
            <pc:sldMk cId="2577709915" sldId="315"/>
            <ac:spMk id="8" creationId="{4610C631-E0A1-907E-F73B-75A8A9B35FC3}"/>
          </ac:spMkLst>
        </pc:spChg>
      </pc:sldChg>
      <pc:sldChg chg="add replId">
        <pc:chgData name="Brian Markey" userId="S::brian.markey@repak.ie::7049e2f5-54ad-494b-bd66-8d478b876dea" providerId="AD" clId="Web-{BFE006B1-7846-7026-798E-60D5AC7CD66E}" dt="2023-05-31T12:19:16.871" v="0"/>
        <pc:sldMkLst>
          <pc:docMk/>
          <pc:sldMk cId="1189754463" sldId="346"/>
        </pc:sldMkLst>
      </pc:sldChg>
    </pc:docChg>
  </pc:docChgLst>
  <pc:docChgLst>
    <pc:chgData name="Brian Markey" userId="S::brian.markey@repak.ie::7049e2f5-54ad-494b-bd66-8d478b876dea" providerId="AD" clId="Web-{96B00183-85BE-D9A7-8EEA-4D7689E75B3C}"/>
    <pc:docChg chg="addSld modSld sldOrd">
      <pc:chgData name="Brian Markey" userId="S::brian.markey@repak.ie::7049e2f5-54ad-494b-bd66-8d478b876dea" providerId="AD" clId="Web-{96B00183-85BE-D9A7-8EEA-4D7689E75B3C}" dt="2023-06-28T14:24:16.943" v="266"/>
      <pc:docMkLst>
        <pc:docMk/>
      </pc:docMkLst>
      <pc:sldChg chg="modSp">
        <pc:chgData name="Brian Markey" userId="S::brian.markey@repak.ie::7049e2f5-54ad-494b-bd66-8d478b876dea" providerId="AD" clId="Web-{96B00183-85BE-D9A7-8EEA-4D7689E75B3C}" dt="2023-06-28T14:03:49.999" v="91" actId="20577"/>
        <pc:sldMkLst>
          <pc:docMk/>
          <pc:sldMk cId="0" sldId="268"/>
        </pc:sldMkLst>
        <pc:spChg chg="mod">
          <ac:chgData name="Brian Markey" userId="S::brian.markey@repak.ie::7049e2f5-54ad-494b-bd66-8d478b876dea" providerId="AD" clId="Web-{96B00183-85BE-D9A7-8EEA-4D7689E75B3C}" dt="2023-06-28T14:03:49.999" v="91" actId="20577"/>
          <ac:spMkLst>
            <pc:docMk/>
            <pc:sldMk cId="0" sldId="268"/>
            <ac:spMk id="4" creationId="{867F1F23-39BA-35C3-5DB2-51CCF9863BFB}"/>
          </ac:spMkLst>
        </pc:spChg>
      </pc:sldChg>
      <pc:sldChg chg="modSp">
        <pc:chgData name="Brian Markey" userId="S::brian.markey@repak.ie::7049e2f5-54ad-494b-bd66-8d478b876dea" providerId="AD" clId="Web-{96B00183-85BE-D9A7-8EEA-4D7689E75B3C}" dt="2023-06-28T14:01:47.652" v="76" actId="20577"/>
        <pc:sldMkLst>
          <pc:docMk/>
          <pc:sldMk cId="0" sldId="273"/>
        </pc:sldMkLst>
        <pc:spChg chg="mod">
          <ac:chgData name="Brian Markey" userId="S::brian.markey@repak.ie::7049e2f5-54ad-494b-bd66-8d478b876dea" providerId="AD" clId="Web-{96B00183-85BE-D9A7-8EEA-4D7689E75B3C}" dt="2023-06-28T14:01:35.277" v="53" actId="20577"/>
          <ac:spMkLst>
            <pc:docMk/>
            <pc:sldMk cId="0" sldId="273"/>
            <ac:spMk id="348" creationId="{00000000-0000-0000-0000-000000000000}"/>
          </ac:spMkLst>
        </pc:spChg>
        <pc:spChg chg="mod">
          <ac:chgData name="Brian Markey" userId="S::brian.markey@repak.ie::7049e2f5-54ad-494b-bd66-8d478b876dea" providerId="AD" clId="Web-{96B00183-85BE-D9A7-8EEA-4D7689E75B3C}" dt="2023-06-28T14:01:47.652" v="76" actId="20577"/>
          <ac:spMkLst>
            <pc:docMk/>
            <pc:sldMk cId="0" sldId="273"/>
            <ac:spMk id="349" creationId="{00000000-0000-0000-0000-000000000000}"/>
          </ac:spMkLst>
        </pc:spChg>
      </pc:sldChg>
      <pc:sldChg chg="modSp">
        <pc:chgData name="Brian Markey" userId="S::brian.markey@repak.ie::7049e2f5-54ad-494b-bd66-8d478b876dea" providerId="AD" clId="Web-{96B00183-85BE-D9A7-8EEA-4D7689E75B3C}" dt="2023-06-28T14:22:03.470" v="264" actId="20577"/>
        <pc:sldMkLst>
          <pc:docMk/>
          <pc:sldMk cId="157103025" sldId="288"/>
        </pc:sldMkLst>
        <pc:spChg chg="mod">
          <ac:chgData name="Brian Markey" userId="S::brian.markey@repak.ie::7049e2f5-54ad-494b-bd66-8d478b876dea" providerId="AD" clId="Web-{96B00183-85BE-D9A7-8EEA-4D7689E75B3C}" dt="2023-06-28T14:22:03.470" v="264" actId="20577"/>
          <ac:spMkLst>
            <pc:docMk/>
            <pc:sldMk cId="157103025" sldId="288"/>
            <ac:spMk id="260" creationId="{00000000-0000-0000-0000-000000000000}"/>
          </ac:spMkLst>
        </pc:spChg>
      </pc:sldChg>
      <pc:sldChg chg="modSp">
        <pc:chgData name="Brian Markey" userId="S::brian.markey@repak.ie::7049e2f5-54ad-494b-bd66-8d478b876dea" providerId="AD" clId="Web-{96B00183-85BE-D9A7-8EEA-4D7689E75B3C}" dt="2023-06-28T14:20:58.859" v="240" actId="20577"/>
        <pc:sldMkLst>
          <pc:docMk/>
          <pc:sldMk cId="2804314670" sldId="296"/>
        </pc:sldMkLst>
        <pc:spChg chg="mod">
          <ac:chgData name="Brian Markey" userId="S::brian.markey@repak.ie::7049e2f5-54ad-494b-bd66-8d478b876dea" providerId="AD" clId="Web-{96B00183-85BE-D9A7-8EEA-4D7689E75B3C}" dt="2023-06-28T14:19:19.184" v="227" actId="14100"/>
          <ac:spMkLst>
            <pc:docMk/>
            <pc:sldMk cId="2804314670" sldId="296"/>
            <ac:spMk id="20" creationId="{FE7A92ED-82B5-48A8-9497-7BE150F36292}"/>
          </ac:spMkLst>
        </pc:spChg>
        <pc:spChg chg="mod">
          <ac:chgData name="Brian Markey" userId="S::brian.markey@repak.ie::7049e2f5-54ad-494b-bd66-8d478b876dea" providerId="AD" clId="Web-{96B00183-85BE-D9A7-8EEA-4D7689E75B3C}" dt="2023-06-28T14:20:58.859" v="240" actId="20577"/>
          <ac:spMkLst>
            <pc:docMk/>
            <pc:sldMk cId="2804314670" sldId="296"/>
            <ac:spMk id="444" creationId="{00000000-0000-0000-0000-000000000000}"/>
          </ac:spMkLst>
        </pc:spChg>
        <pc:spChg chg="mod">
          <ac:chgData name="Brian Markey" userId="S::brian.markey@repak.ie::7049e2f5-54ad-494b-bd66-8d478b876dea" providerId="AD" clId="Web-{96B00183-85BE-D9A7-8EEA-4D7689E75B3C}" dt="2023-06-28T14:19:11.433" v="225" actId="1076"/>
          <ac:spMkLst>
            <pc:docMk/>
            <pc:sldMk cId="2804314670" sldId="296"/>
            <ac:spMk id="445" creationId="{00000000-0000-0000-0000-000000000000}"/>
          </ac:spMkLst>
        </pc:spChg>
        <pc:picChg chg="mod">
          <ac:chgData name="Brian Markey" userId="S::brian.markey@repak.ie::7049e2f5-54ad-494b-bd66-8d478b876dea" providerId="AD" clId="Web-{96B00183-85BE-D9A7-8EEA-4D7689E75B3C}" dt="2023-06-28T14:16:29.413" v="178" actId="14100"/>
          <ac:picMkLst>
            <pc:docMk/>
            <pc:sldMk cId="2804314670" sldId="296"/>
            <ac:picMk id="440" creationId="{00000000-0000-0000-0000-000000000000}"/>
          </ac:picMkLst>
        </pc:picChg>
      </pc:sldChg>
      <pc:sldChg chg="modSp">
        <pc:chgData name="Brian Markey" userId="S::brian.markey@repak.ie::7049e2f5-54ad-494b-bd66-8d478b876dea" providerId="AD" clId="Web-{96B00183-85BE-D9A7-8EEA-4D7689E75B3C}" dt="2023-06-28T13:58:25.974" v="44" actId="20577"/>
        <pc:sldMkLst>
          <pc:docMk/>
          <pc:sldMk cId="2577709915" sldId="315"/>
        </pc:sldMkLst>
        <pc:spChg chg="mod">
          <ac:chgData name="Brian Markey" userId="S::brian.markey@repak.ie::7049e2f5-54ad-494b-bd66-8d478b876dea" providerId="AD" clId="Web-{96B00183-85BE-D9A7-8EEA-4D7689E75B3C}" dt="2023-06-28T13:58:25.974" v="44" actId="20577"/>
          <ac:spMkLst>
            <pc:docMk/>
            <pc:sldMk cId="2577709915" sldId="315"/>
            <ac:spMk id="8" creationId="{4610C631-E0A1-907E-F73B-75A8A9B35FC3}"/>
          </ac:spMkLst>
        </pc:spChg>
      </pc:sldChg>
      <pc:sldChg chg="ord">
        <pc:chgData name="Brian Markey" userId="S::brian.markey@repak.ie::7049e2f5-54ad-494b-bd66-8d478b876dea" providerId="AD" clId="Web-{96B00183-85BE-D9A7-8EEA-4D7689E75B3C}" dt="2023-06-28T14:23:09.675" v="265"/>
        <pc:sldMkLst>
          <pc:docMk/>
          <pc:sldMk cId="1844586565" sldId="321"/>
        </pc:sldMkLst>
      </pc:sldChg>
      <pc:sldChg chg="delSp modSp">
        <pc:chgData name="Brian Markey" userId="S::brian.markey@repak.ie::7049e2f5-54ad-494b-bd66-8d478b876dea" providerId="AD" clId="Web-{96B00183-85BE-D9A7-8EEA-4D7689E75B3C}" dt="2023-06-28T14:07:11.896" v="99" actId="14100"/>
        <pc:sldMkLst>
          <pc:docMk/>
          <pc:sldMk cId="173621384" sldId="327"/>
        </pc:sldMkLst>
        <pc:spChg chg="mod">
          <ac:chgData name="Brian Markey" userId="S::brian.markey@repak.ie::7049e2f5-54ad-494b-bd66-8d478b876dea" providerId="AD" clId="Web-{96B00183-85BE-D9A7-8EEA-4D7689E75B3C}" dt="2023-06-28T14:06:58.630" v="97" actId="14100"/>
          <ac:spMkLst>
            <pc:docMk/>
            <pc:sldMk cId="173621384" sldId="327"/>
            <ac:spMk id="4" creationId="{4B6E10B8-890C-4262-A1CE-51ADFE3AE710}"/>
          </ac:spMkLst>
        </pc:spChg>
        <pc:spChg chg="mod">
          <ac:chgData name="Brian Markey" userId="S::brian.markey@repak.ie::7049e2f5-54ad-494b-bd66-8d478b876dea" providerId="AD" clId="Web-{96B00183-85BE-D9A7-8EEA-4D7689E75B3C}" dt="2023-06-28T14:07:11.896" v="99" actId="14100"/>
          <ac:spMkLst>
            <pc:docMk/>
            <pc:sldMk cId="173621384" sldId="327"/>
            <ac:spMk id="7" creationId="{4BEE84C4-E1A7-64E1-5475-8ADE94C8AAF6}"/>
          </ac:spMkLst>
        </pc:spChg>
        <pc:picChg chg="del">
          <ac:chgData name="Brian Markey" userId="S::brian.markey@repak.ie::7049e2f5-54ad-494b-bd66-8d478b876dea" providerId="AD" clId="Web-{96B00183-85BE-D9A7-8EEA-4D7689E75B3C}" dt="2023-06-28T14:06:48.395" v="95"/>
          <ac:picMkLst>
            <pc:docMk/>
            <pc:sldMk cId="173621384" sldId="327"/>
            <ac:picMk id="6" creationId="{A5E6AC20-374B-7A93-BBC6-70F871599CF9}"/>
          </ac:picMkLst>
        </pc:picChg>
      </pc:sldChg>
      <pc:sldChg chg="modSp">
        <pc:chgData name="Brian Markey" userId="S::brian.markey@repak.ie::7049e2f5-54ad-494b-bd66-8d478b876dea" providerId="AD" clId="Web-{96B00183-85BE-D9A7-8EEA-4D7689E75B3C}" dt="2023-06-28T14:14:06.205" v="166" actId="20577"/>
        <pc:sldMkLst>
          <pc:docMk/>
          <pc:sldMk cId="2441635077" sldId="334"/>
        </pc:sldMkLst>
        <pc:spChg chg="mod">
          <ac:chgData name="Brian Markey" userId="S::brian.markey@repak.ie::7049e2f5-54ad-494b-bd66-8d478b876dea" providerId="AD" clId="Web-{96B00183-85BE-D9A7-8EEA-4D7689E75B3C}" dt="2023-06-28T14:14:06.205" v="166" actId="20577"/>
          <ac:spMkLst>
            <pc:docMk/>
            <pc:sldMk cId="2441635077" sldId="334"/>
            <ac:spMk id="2" creationId="{D928DBC5-B446-45AD-97D6-46D190E565A0}"/>
          </ac:spMkLst>
        </pc:spChg>
      </pc:sldChg>
      <pc:sldChg chg="modSp">
        <pc:chgData name="Brian Markey" userId="S::brian.markey@repak.ie::7049e2f5-54ad-494b-bd66-8d478b876dea" providerId="AD" clId="Web-{96B00183-85BE-D9A7-8EEA-4D7689E75B3C}" dt="2023-06-28T14:24:16.943" v="266"/>
        <pc:sldMkLst>
          <pc:docMk/>
          <pc:sldMk cId="3774457458" sldId="344"/>
        </pc:sldMkLst>
        <pc:graphicFrameChg chg="modGraphic">
          <ac:chgData name="Brian Markey" userId="S::brian.markey@repak.ie::7049e2f5-54ad-494b-bd66-8d478b876dea" providerId="AD" clId="Web-{96B00183-85BE-D9A7-8EEA-4D7689E75B3C}" dt="2023-06-28T14:24:16.943" v="266"/>
          <ac:graphicFrameMkLst>
            <pc:docMk/>
            <pc:sldMk cId="3774457458" sldId="344"/>
            <ac:graphicFrameMk id="8" creationId="{CAA768C3-BC57-DE8A-D6B0-D585182C6CB0}"/>
          </ac:graphicFrameMkLst>
        </pc:graphicFrameChg>
      </pc:sldChg>
      <pc:sldChg chg="new ord">
        <pc:chgData name="Brian Markey" userId="S::brian.markey@repak.ie::7049e2f5-54ad-494b-bd66-8d478b876dea" providerId="AD" clId="Web-{96B00183-85BE-D9A7-8EEA-4D7689E75B3C}" dt="2023-06-28T14:04:34.938" v="94"/>
        <pc:sldMkLst>
          <pc:docMk/>
          <pc:sldMk cId="3381071847" sldId="347"/>
        </pc:sldMkLst>
      </pc:sldChg>
    </pc:docChg>
  </pc:docChgLst>
  <pc:docChgLst>
    <pc:chgData name="Brian Walsh" userId="c824b89b-f55b-4e3d-8ca2-fd00f6cf1519" providerId="ADAL" clId="{10134740-57CE-46BC-BEE2-F1838FAA71F3}"/>
    <pc:docChg chg="undo redo custSel addSld delSld modSld">
      <pc:chgData name="Brian Walsh" userId="c824b89b-f55b-4e3d-8ca2-fd00f6cf1519" providerId="ADAL" clId="{10134740-57CE-46BC-BEE2-F1838FAA71F3}" dt="2022-09-16T11:28:16.752" v="736" actId="20577"/>
      <pc:docMkLst>
        <pc:docMk/>
      </pc:docMkLst>
      <pc:sldChg chg="modSp mod">
        <pc:chgData name="Brian Walsh" userId="c824b89b-f55b-4e3d-8ca2-fd00f6cf1519" providerId="ADAL" clId="{10134740-57CE-46BC-BEE2-F1838FAA71F3}" dt="2022-09-16T07:32:08.448" v="151" actId="6549"/>
        <pc:sldMkLst>
          <pc:docMk/>
          <pc:sldMk cId="0" sldId="260"/>
        </pc:sldMkLst>
        <pc:spChg chg="mod">
          <ac:chgData name="Brian Walsh" userId="c824b89b-f55b-4e3d-8ca2-fd00f6cf1519" providerId="ADAL" clId="{10134740-57CE-46BC-BEE2-F1838FAA71F3}" dt="2022-09-16T07:32:08.448" v="151" actId="6549"/>
          <ac:spMkLst>
            <pc:docMk/>
            <pc:sldMk cId="0" sldId="260"/>
            <ac:spMk id="175" creationId="{00000000-0000-0000-0000-000000000000}"/>
          </ac:spMkLst>
        </pc:spChg>
      </pc:sldChg>
      <pc:sldChg chg="modSp mod">
        <pc:chgData name="Brian Walsh" userId="c824b89b-f55b-4e3d-8ca2-fd00f6cf1519" providerId="ADAL" clId="{10134740-57CE-46BC-BEE2-F1838FAA71F3}" dt="2022-09-16T07:43:38.911" v="289" actId="20577"/>
        <pc:sldMkLst>
          <pc:docMk/>
          <pc:sldMk cId="0" sldId="262"/>
        </pc:sldMkLst>
        <pc:spChg chg="mod">
          <ac:chgData name="Brian Walsh" userId="c824b89b-f55b-4e3d-8ca2-fd00f6cf1519" providerId="ADAL" clId="{10134740-57CE-46BC-BEE2-F1838FAA71F3}" dt="2022-09-16T07:43:38.911" v="289" actId="20577"/>
          <ac:spMkLst>
            <pc:docMk/>
            <pc:sldMk cId="0" sldId="262"/>
            <ac:spMk id="13" creationId="{0114DE39-A685-4F0C-8231-E840C346EB33}"/>
          </ac:spMkLst>
        </pc:spChg>
      </pc:sldChg>
      <pc:sldChg chg="del">
        <pc:chgData name="Brian Walsh" userId="c824b89b-f55b-4e3d-8ca2-fd00f6cf1519" providerId="ADAL" clId="{10134740-57CE-46BC-BEE2-F1838FAA71F3}" dt="2022-09-16T08:18:03.137" v="319" actId="2696"/>
        <pc:sldMkLst>
          <pc:docMk/>
          <pc:sldMk cId="1068396007" sldId="267"/>
        </pc:sldMkLst>
      </pc:sldChg>
      <pc:sldChg chg="modSp mod">
        <pc:chgData name="Brian Walsh" userId="c824b89b-f55b-4e3d-8ca2-fd00f6cf1519" providerId="ADAL" clId="{10134740-57CE-46BC-BEE2-F1838FAA71F3}" dt="2022-09-16T08:08:37.679" v="318" actId="20577"/>
        <pc:sldMkLst>
          <pc:docMk/>
          <pc:sldMk cId="0" sldId="279"/>
        </pc:sldMkLst>
        <pc:graphicFrameChg chg="modGraphic">
          <ac:chgData name="Brian Walsh" userId="c824b89b-f55b-4e3d-8ca2-fd00f6cf1519" providerId="ADAL" clId="{10134740-57CE-46BC-BEE2-F1838FAA71F3}" dt="2022-09-16T08:08:37.679" v="318" actId="20577"/>
          <ac:graphicFrameMkLst>
            <pc:docMk/>
            <pc:sldMk cId="0" sldId="279"/>
            <ac:graphicFrameMk id="4" creationId="{C859AD26-0AAB-01BD-3C04-4D1C6475C239}"/>
          </ac:graphicFrameMkLst>
        </pc:graphicFrameChg>
      </pc:sldChg>
      <pc:sldChg chg="modSp mod">
        <pc:chgData name="Brian Walsh" userId="c824b89b-f55b-4e3d-8ca2-fd00f6cf1519" providerId="ADAL" clId="{10134740-57CE-46BC-BEE2-F1838FAA71F3}" dt="2022-09-16T09:31:43.545" v="440" actId="20577"/>
        <pc:sldMkLst>
          <pc:docMk/>
          <pc:sldMk cId="0" sldId="280"/>
        </pc:sldMkLst>
        <pc:graphicFrameChg chg="modGraphic">
          <ac:chgData name="Brian Walsh" userId="c824b89b-f55b-4e3d-8ca2-fd00f6cf1519" providerId="ADAL" clId="{10134740-57CE-46BC-BEE2-F1838FAA71F3}" dt="2022-09-16T09:31:43.545" v="440" actId="20577"/>
          <ac:graphicFrameMkLst>
            <pc:docMk/>
            <pc:sldMk cId="0" sldId="280"/>
            <ac:graphicFrameMk id="3" creationId="{E6B23FA1-A3EC-FABE-822C-245366876765}"/>
          </ac:graphicFrameMkLst>
        </pc:graphicFrameChg>
      </pc:sldChg>
      <pc:sldChg chg="modSp mod">
        <pc:chgData name="Brian Walsh" userId="c824b89b-f55b-4e3d-8ca2-fd00f6cf1519" providerId="ADAL" clId="{10134740-57CE-46BC-BEE2-F1838FAA71F3}" dt="2022-09-16T07:39:34.890" v="246" actId="20577"/>
        <pc:sldMkLst>
          <pc:docMk/>
          <pc:sldMk cId="0" sldId="286"/>
        </pc:sldMkLst>
        <pc:spChg chg="mod">
          <ac:chgData name="Brian Walsh" userId="c824b89b-f55b-4e3d-8ca2-fd00f6cf1519" providerId="ADAL" clId="{10134740-57CE-46BC-BEE2-F1838FAA71F3}" dt="2022-09-16T07:39:34.890" v="246" actId="20577"/>
          <ac:spMkLst>
            <pc:docMk/>
            <pc:sldMk cId="0" sldId="286"/>
            <ac:spMk id="504" creationId="{00000000-0000-0000-0000-000000000000}"/>
          </ac:spMkLst>
        </pc:spChg>
      </pc:sldChg>
      <pc:sldChg chg="modSp mod">
        <pc:chgData name="Brian Walsh" userId="c824b89b-f55b-4e3d-8ca2-fd00f6cf1519" providerId="ADAL" clId="{10134740-57CE-46BC-BEE2-F1838FAA71F3}" dt="2022-09-16T08:48:16.587" v="437" actId="6549"/>
        <pc:sldMkLst>
          <pc:docMk/>
          <pc:sldMk cId="2538003303" sldId="291"/>
        </pc:sldMkLst>
        <pc:spChg chg="mod">
          <ac:chgData name="Brian Walsh" userId="c824b89b-f55b-4e3d-8ca2-fd00f6cf1519" providerId="ADAL" clId="{10134740-57CE-46BC-BEE2-F1838FAA71F3}" dt="2022-09-16T08:48:16.587" v="437" actId="6549"/>
          <ac:spMkLst>
            <pc:docMk/>
            <pc:sldMk cId="2538003303" sldId="291"/>
            <ac:spMk id="16" creationId="{111B7A09-B1A5-4BCC-B61A-CA2EF85E1FD1}"/>
          </ac:spMkLst>
        </pc:spChg>
      </pc:sldChg>
      <pc:sldChg chg="modSp mod">
        <pc:chgData name="Brian Walsh" userId="c824b89b-f55b-4e3d-8ca2-fd00f6cf1519" providerId="ADAL" clId="{10134740-57CE-46BC-BEE2-F1838FAA71F3}" dt="2022-09-16T07:40:42.422" v="262" actId="20577"/>
        <pc:sldMkLst>
          <pc:docMk/>
          <pc:sldMk cId="3596234180" sldId="295"/>
        </pc:sldMkLst>
        <pc:spChg chg="mod">
          <ac:chgData name="Brian Walsh" userId="c824b89b-f55b-4e3d-8ca2-fd00f6cf1519" providerId="ADAL" clId="{10134740-57CE-46BC-BEE2-F1838FAA71F3}" dt="2022-09-16T07:40:42.422" v="262" actId="20577"/>
          <ac:spMkLst>
            <pc:docMk/>
            <pc:sldMk cId="3596234180" sldId="295"/>
            <ac:spMk id="484" creationId="{00000000-0000-0000-0000-000000000000}"/>
          </ac:spMkLst>
        </pc:spChg>
      </pc:sldChg>
      <pc:sldChg chg="modSp mod">
        <pc:chgData name="Brian Walsh" userId="c824b89b-f55b-4e3d-8ca2-fd00f6cf1519" providerId="ADAL" clId="{10134740-57CE-46BC-BEE2-F1838FAA71F3}" dt="2022-09-16T07:36:29.803" v="245" actId="20577"/>
        <pc:sldMkLst>
          <pc:docMk/>
          <pc:sldMk cId="911722930" sldId="302"/>
        </pc:sldMkLst>
        <pc:spChg chg="mod">
          <ac:chgData name="Brian Walsh" userId="c824b89b-f55b-4e3d-8ca2-fd00f6cf1519" providerId="ADAL" clId="{10134740-57CE-46BC-BEE2-F1838FAA71F3}" dt="2022-09-16T07:36:29.803" v="245" actId="20577"/>
          <ac:spMkLst>
            <pc:docMk/>
            <pc:sldMk cId="911722930" sldId="302"/>
            <ac:spMk id="2" creationId="{D928DBC5-B446-45AD-97D6-46D190E565A0}"/>
          </ac:spMkLst>
        </pc:spChg>
      </pc:sldChg>
      <pc:sldChg chg="modSp mod">
        <pc:chgData name="Brian Walsh" userId="c824b89b-f55b-4e3d-8ca2-fd00f6cf1519" providerId="ADAL" clId="{10134740-57CE-46BC-BEE2-F1838FAA71F3}" dt="2022-09-16T08:22:52.708" v="355" actId="20577"/>
        <pc:sldMkLst>
          <pc:docMk/>
          <pc:sldMk cId="2577709915" sldId="315"/>
        </pc:sldMkLst>
        <pc:spChg chg="mod">
          <ac:chgData name="Brian Walsh" userId="c824b89b-f55b-4e3d-8ca2-fd00f6cf1519" providerId="ADAL" clId="{10134740-57CE-46BC-BEE2-F1838FAA71F3}" dt="2022-09-16T08:22:52.708" v="355" actId="20577"/>
          <ac:spMkLst>
            <pc:docMk/>
            <pc:sldMk cId="2577709915" sldId="315"/>
            <ac:spMk id="8" creationId="{4610C631-E0A1-907E-F73B-75A8A9B35FC3}"/>
          </ac:spMkLst>
        </pc:spChg>
      </pc:sldChg>
      <pc:sldChg chg="addSp delSp modSp mod">
        <pc:chgData name="Brian Walsh" userId="c824b89b-f55b-4e3d-8ca2-fd00f6cf1519" providerId="ADAL" clId="{10134740-57CE-46BC-BEE2-F1838FAA71F3}" dt="2022-09-16T08:35:21.616" v="436" actId="166"/>
        <pc:sldMkLst>
          <pc:docMk/>
          <pc:sldMk cId="1248557187" sldId="318"/>
        </pc:sldMkLst>
        <pc:spChg chg="mod ord">
          <ac:chgData name="Brian Walsh" userId="c824b89b-f55b-4e3d-8ca2-fd00f6cf1519" providerId="ADAL" clId="{10134740-57CE-46BC-BEE2-F1838FAA71F3}" dt="2022-09-16T08:33:40.117" v="421" actId="207"/>
          <ac:spMkLst>
            <pc:docMk/>
            <pc:sldMk cId="1248557187" sldId="318"/>
            <ac:spMk id="3" creationId="{B5924BA8-C3AC-71BF-58AB-24E1E6D75F69}"/>
          </ac:spMkLst>
        </pc:spChg>
        <pc:spChg chg="add mod ord">
          <ac:chgData name="Brian Walsh" userId="c824b89b-f55b-4e3d-8ca2-fd00f6cf1519" providerId="ADAL" clId="{10134740-57CE-46BC-BEE2-F1838FAA71F3}" dt="2022-09-16T08:35:10.679" v="434" actId="167"/>
          <ac:spMkLst>
            <pc:docMk/>
            <pc:sldMk cId="1248557187" sldId="318"/>
            <ac:spMk id="8" creationId="{4A5CAF51-CCFE-5A4E-19A2-599228D2FDF2}"/>
          </ac:spMkLst>
        </pc:spChg>
        <pc:graphicFrameChg chg="ord">
          <ac:chgData name="Brian Walsh" userId="c824b89b-f55b-4e3d-8ca2-fd00f6cf1519" providerId="ADAL" clId="{10134740-57CE-46BC-BEE2-F1838FAA71F3}" dt="2022-09-16T08:35:21.616" v="436" actId="166"/>
          <ac:graphicFrameMkLst>
            <pc:docMk/>
            <pc:sldMk cId="1248557187" sldId="318"/>
            <ac:graphicFrameMk id="4" creationId="{2C8C0124-5ABD-859C-8383-79ACD065D12C}"/>
          </ac:graphicFrameMkLst>
        </pc:graphicFrameChg>
        <pc:picChg chg="add mod">
          <ac:chgData name="Brian Walsh" userId="c824b89b-f55b-4e3d-8ca2-fd00f6cf1519" providerId="ADAL" clId="{10134740-57CE-46BC-BEE2-F1838FAA71F3}" dt="2022-09-16T08:35:16.664" v="435" actId="1076"/>
          <ac:picMkLst>
            <pc:docMk/>
            <pc:sldMk cId="1248557187" sldId="318"/>
            <ac:picMk id="7" creationId="{26D6A846-2D49-3482-992F-BE84A8EDA0AE}"/>
          </ac:picMkLst>
        </pc:picChg>
        <pc:picChg chg="del mod">
          <ac:chgData name="Brian Walsh" userId="c824b89b-f55b-4e3d-8ca2-fd00f6cf1519" providerId="ADAL" clId="{10134740-57CE-46BC-BEE2-F1838FAA71F3}" dt="2022-09-16T08:31:29.694" v="402" actId="478"/>
          <ac:picMkLst>
            <pc:docMk/>
            <pc:sldMk cId="1248557187" sldId="318"/>
            <ac:picMk id="11" creationId="{A7FD1DE1-876E-4550-B96C-2767DF0570D5}"/>
          </ac:picMkLst>
        </pc:picChg>
      </pc:sldChg>
      <pc:sldChg chg="modSp mod">
        <pc:chgData name="Brian Walsh" userId="c824b89b-f55b-4e3d-8ca2-fd00f6cf1519" providerId="ADAL" clId="{10134740-57CE-46BC-BEE2-F1838FAA71F3}" dt="2022-09-16T10:13:05.268" v="442" actId="20577"/>
        <pc:sldMkLst>
          <pc:docMk/>
          <pc:sldMk cId="3073239834" sldId="319"/>
        </pc:sldMkLst>
        <pc:spChg chg="mod">
          <ac:chgData name="Brian Walsh" userId="c824b89b-f55b-4e3d-8ca2-fd00f6cf1519" providerId="ADAL" clId="{10134740-57CE-46BC-BEE2-F1838FAA71F3}" dt="2022-09-16T10:13:05.268" v="442" actId="20577"/>
          <ac:spMkLst>
            <pc:docMk/>
            <pc:sldMk cId="3073239834" sldId="319"/>
            <ac:spMk id="260" creationId="{00000000-0000-0000-0000-000000000000}"/>
          </ac:spMkLst>
        </pc:spChg>
      </pc:sldChg>
      <pc:sldChg chg="addSp modSp mod">
        <pc:chgData name="Brian Walsh" userId="c824b89b-f55b-4e3d-8ca2-fd00f6cf1519" providerId="ADAL" clId="{10134740-57CE-46BC-BEE2-F1838FAA71F3}" dt="2022-09-16T11:28:16.752" v="736" actId="20577"/>
        <pc:sldMkLst>
          <pc:docMk/>
          <pc:sldMk cId="1844586565" sldId="321"/>
        </pc:sldMkLst>
        <pc:spChg chg="add mod">
          <ac:chgData name="Brian Walsh" userId="c824b89b-f55b-4e3d-8ca2-fd00f6cf1519" providerId="ADAL" clId="{10134740-57CE-46BC-BEE2-F1838FAA71F3}" dt="2022-09-16T11:27:07.126" v="714" actId="404"/>
          <ac:spMkLst>
            <pc:docMk/>
            <pc:sldMk cId="1844586565" sldId="321"/>
            <ac:spMk id="6" creationId="{4D67C47D-B80C-9D41-0C21-1916C9AD53DF}"/>
          </ac:spMkLst>
        </pc:spChg>
        <pc:spChg chg="mod">
          <ac:chgData name="Brian Walsh" userId="c824b89b-f55b-4e3d-8ca2-fd00f6cf1519" providerId="ADAL" clId="{10134740-57CE-46BC-BEE2-F1838FAA71F3}" dt="2022-09-16T11:26:53.274" v="712" actId="1076"/>
          <ac:spMkLst>
            <pc:docMk/>
            <pc:sldMk cId="1844586565" sldId="321"/>
            <ac:spMk id="255" creationId="{00000000-0000-0000-0000-000000000000}"/>
          </ac:spMkLst>
        </pc:spChg>
        <pc:spChg chg="mod">
          <ac:chgData name="Brian Walsh" userId="c824b89b-f55b-4e3d-8ca2-fd00f6cf1519" providerId="ADAL" clId="{10134740-57CE-46BC-BEE2-F1838FAA71F3}" dt="2022-09-16T11:28:16.752" v="736" actId="20577"/>
          <ac:spMkLst>
            <pc:docMk/>
            <pc:sldMk cId="1844586565" sldId="321"/>
            <ac:spMk id="260" creationId="{00000000-0000-0000-0000-000000000000}"/>
          </ac:spMkLst>
        </pc:spChg>
      </pc:sldChg>
      <pc:sldChg chg="modSp mod">
        <pc:chgData name="Brian Walsh" userId="c824b89b-f55b-4e3d-8ca2-fd00f6cf1519" providerId="ADAL" clId="{10134740-57CE-46BC-BEE2-F1838FAA71F3}" dt="2022-09-16T11:00:44.990" v="467" actId="20577"/>
        <pc:sldMkLst>
          <pc:docMk/>
          <pc:sldMk cId="3597615647" sldId="323"/>
        </pc:sldMkLst>
        <pc:spChg chg="mod">
          <ac:chgData name="Brian Walsh" userId="c824b89b-f55b-4e3d-8ca2-fd00f6cf1519" providerId="ADAL" clId="{10134740-57CE-46BC-BEE2-F1838FAA71F3}" dt="2022-09-16T11:00:44.990" v="467" actId="20577"/>
          <ac:spMkLst>
            <pc:docMk/>
            <pc:sldMk cId="3597615647" sldId="323"/>
            <ac:spMk id="3" creationId="{5C8341C7-9FC9-E27B-DF9F-BEEC1E6E9CBA}"/>
          </ac:spMkLst>
        </pc:spChg>
      </pc:sldChg>
      <pc:sldChg chg="modSp mod">
        <pc:chgData name="Brian Walsh" userId="c824b89b-f55b-4e3d-8ca2-fd00f6cf1519" providerId="ADAL" clId="{10134740-57CE-46BC-BEE2-F1838FAA71F3}" dt="2022-09-16T08:27:27.039" v="399" actId="20577"/>
        <pc:sldMkLst>
          <pc:docMk/>
          <pc:sldMk cId="1249329725" sldId="331"/>
        </pc:sldMkLst>
        <pc:graphicFrameChg chg="modGraphic">
          <ac:chgData name="Brian Walsh" userId="c824b89b-f55b-4e3d-8ca2-fd00f6cf1519" providerId="ADAL" clId="{10134740-57CE-46BC-BEE2-F1838FAA71F3}" dt="2022-09-16T08:27:27.039" v="399" actId="20577"/>
          <ac:graphicFrameMkLst>
            <pc:docMk/>
            <pc:sldMk cId="1249329725" sldId="331"/>
            <ac:graphicFrameMk id="2" creationId="{4574E4C7-5339-DB2F-AC7B-1AB98F8B1EEF}"/>
          </ac:graphicFrameMkLst>
        </pc:graphicFrameChg>
      </pc:sldChg>
    </pc:docChg>
  </pc:docChgLst>
  <pc:docChgLst>
    <pc:chgData name="Brian Markey" userId="S::brian.markey@repak.ie::7049e2f5-54ad-494b-bd66-8d478b876dea" providerId="AD" clId="Web-{66B4A747-0DD9-B028-9D55-7D856E0C4160}"/>
    <pc:docChg chg="addSld modSld sldOrd">
      <pc:chgData name="Brian Markey" userId="S::brian.markey@repak.ie::7049e2f5-54ad-494b-bd66-8d478b876dea" providerId="AD" clId="Web-{66B4A747-0DD9-B028-9D55-7D856E0C4160}" dt="2023-08-14T12:56:56.974" v="2867"/>
      <pc:docMkLst>
        <pc:docMk/>
      </pc:docMkLst>
      <pc:sldChg chg="modSp">
        <pc:chgData name="Brian Markey" userId="S::brian.markey@repak.ie::7049e2f5-54ad-494b-bd66-8d478b876dea" providerId="AD" clId="Web-{66B4A747-0DD9-B028-9D55-7D856E0C4160}" dt="2023-08-14T07:40:03.660" v="36" actId="1076"/>
        <pc:sldMkLst>
          <pc:docMk/>
          <pc:sldMk cId="0" sldId="260"/>
        </pc:sldMkLst>
        <pc:spChg chg="mod">
          <ac:chgData name="Brian Markey" userId="S::brian.markey@repak.ie::7049e2f5-54ad-494b-bd66-8d478b876dea" providerId="AD" clId="Web-{66B4A747-0DD9-B028-9D55-7D856E0C4160}" dt="2023-08-14T07:40:03.660" v="36" actId="1076"/>
          <ac:spMkLst>
            <pc:docMk/>
            <pc:sldMk cId="0" sldId="260"/>
            <ac:spMk id="9" creationId="{58AB9A12-128C-5EE9-27FC-098CAD1B88A8}"/>
          </ac:spMkLst>
        </pc:spChg>
      </pc:sldChg>
      <pc:sldChg chg="modSp">
        <pc:chgData name="Brian Markey" userId="S::brian.markey@repak.ie::7049e2f5-54ad-494b-bd66-8d478b876dea" providerId="AD" clId="Web-{66B4A747-0DD9-B028-9D55-7D856E0C4160}" dt="2023-08-14T12:53:51.071" v="2817" actId="20577"/>
        <pc:sldMkLst>
          <pc:docMk/>
          <pc:sldMk cId="0" sldId="261"/>
        </pc:sldMkLst>
        <pc:spChg chg="mod">
          <ac:chgData name="Brian Markey" userId="S::brian.markey@repak.ie::7049e2f5-54ad-494b-bd66-8d478b876dea" providerId="AD" clId="Web-{66B4A747-0DD9-B028-9D55-7D856E0C4160}" dt="2023-08-14T12:53:51.071" v="2817" actId="20577"/>
          <ac:spMkLst>
            <pc:docMk/>
            <pc:sldMk cId="0" sldId="261"/>
            <ac:spMk id="3" creationId="{3FB08040-BF9D-9A41-9ABC-EBCF54187012}"/>
          </ac:spMkLst>
        </pc:spChg>
      </pc:sldChg>
      <pc:sldChg chg="addSp modSp">
        <pc:chgData name="Brian Markey" userId="S::brian.markey@repak.ie::7049e2f5-54ad-494b-bd66-8d478b876dea" providerId="AD" clId="Web-{66B4A747-0DD9-B028-9D55-7D856E0C4160}" dt="2023-08-14T09:44:29.538" v="2020" actId="20577"/>
        <pc:sldMkLst>
          <pc:docMk/>
          <pc:sldMk cId="1068396007" sldId="267"/>
        </pc:sldMkLst>
        <pc:spChg chg="add mod">
          <ac:chgData name="Brian Markey" userId="S::brian.markey@repak.ie::7049e2f5-54ad-494b-bd66-8d478b876dea" providerId="AD" clId="Web-{66B4A747-0DD9-B028-9D55-7D856E0C4160}" dt="2023-08-14T09:44:29.538" v="2020" actId="20577"/>
          <ac:spMkLst>
            <pc:docMk/>
            <pc:sldMk cId="1068396007" sldId="267"/>
            <ac:spMk id="3" creationId="{E6B48452-B2C1-157E-B85F-6467585C872E}"/>
          </ac:spMkLst>
        </pc:spChg>
      </pc:sldChg>
      <pc:sldChg chg="addSp modSp">
        <pc:chgData name="Brian Markey" userId="S::brian.markey@repak.ie::7049e2f5-54ad-494b-bd66-8d478b876dea" providerId="AD" clId="Web-{66B4A747-0DD9-B028-9D55-7D856E0C4160}" dt="2023-08-14T09:39:42.451" v="1928" actId="14100"/>
        <pc:sldMkLst>
          <pc:docMk/>
          <pc:sldMk cId="0" sldId="269"/>
        </pc:sldMkLst>
        <pc:spChg chg="add">
          <ac:chgData name="Brian Markey" userId="S::brian.markey@repak.ie::7049e2f5-54ad-494b-bd66-8d478b876dea" providerId="AD" clId="Web-{66B4A747-0DD9-B028-9D55-7D856E0C4160}" dt="2023-08-14T09:39:16.326" v="1927"/>
          <ac:spMkLst>
            <pc:docMk/>
            <pc:sldMk cId="0" sldId="269"/>
            <ac:spMk id="9" creationId="{D1A6F092-E9C5-5969-583D-BEDDFC65DC15}"/>
          </ac:spMkLst>
        </pc:spChg>
        <pc:spChg chg="mod">
          <ac:chgData name="Brian Markey" userId="S::brian.markey@repak.ie::7049e2f5-54ad-494b-bd66-8d478b876dea" providerId="AD" clId="Web-{66B4A747-0DD9-B028-9D55-7D856E0C4160}" dt="2023-08-14T09:39:42.451" v="1928" actId="14100"/>
          <ac:spMkLst>
            <pc:docMk/>
            <pc:sldMk cId="0" sldId="269"/>
            <ac:spMk id="294" creationId="{00000000-0000-0000-0000-000000000000}"/>
          </ac:spMkLst>
        </pc:spChg>
      </pc:sldChg>
      <pc:sldChg chg="modSp">
        <pc:chgData name="Brian Markey" userId="S::brian.markey@repak.ie::7049e2f5-54ad-494b-bd66-8d478b876dea" providerId="AD" clId="Web-{66B4A747-0DD9-B028-9D55-7D856E0C4160}" dt="2023-08-14T09:42:06.737" v="1970" actId="1076"/>
        <pc:sldMkLst>
          <pc:docMk/>
          <pc:sldMk cId="0" sldId="273"/>
        </pc:sldMkLst>
        <pc:spChg chg="mod">
          <ac:chgData name="Brian Markey" userId="S::brian.markey@repak.ie::7049e2f5-54ad-494b-bd66-8d478b876dea" providerId="AD" clId="Web-{66B4A747-0DD9-B028-9D55-7D856E0C4160}" dt="2023-08-14T09:42:06.737" v="1970" actId="1076"/>
          <ac:spMkLst>
            <pc:docMk/>
            <pc:sldMk cId="0" sldId="273"/>
            <ac:spMk id="350" creationId="{00000000-0000-0000-0000-000000000000}"/>
          </ac:spMkLst>
        </pc:spChg>
      </pc:sldChg>
      <pc:sldChg chg="addSp delSp modSp">
        <pc:chgData name="Brian Markey" userId="S::brian.markey@repak.ie::7049e2f5-54ad-494b-bd66-8d478b876dea" providerId="AD" clId="Web-{66B4A747-0DD9-B028-9D55-7D856E0C4160}" dt="2023-08-14T09:41:58.049" v="1969" actId="1076"/>
        <pc:sldMkLst>
          <pc:docMk/>
          <pc:sldMk cId="0" sldId="274"/>
        </pc:sldMkLst>
        <pc:spChg chg="mod">
          <ac:chgData name="Brian Markey" userId="S::brian.markey@repak.ie::7049e2f5-54ad-494b-bd66-8d478b876dea" providerId="AD" clId="Web-{66B4A747-0DD9-B028-9D55-7D856E0C4160}" dt="2023-08-14T09:40:26.015" v="1929" actId="14100"/>
          <ac:spMkLst>
            <pc:docMk/>
            <pc:sldMk cId="0" sldId="274"/>
            <ac:spMk id="361" creationId="{00000000-0000-0000-0000-000000000000}"/>
          </ac:spMkLst>
        </pc:spChg>
        <pc:spChg chg="mod">
          <ac:chgData name="Brian Markey" userId="S::brian.markey@repak.ie::7049e2f5-54ad-494b-bd66-8d478b876dea" providerId="AD" clId="Web-{66B4A747-0DD9-B028-9D55-7D856E0C4160}" dt="2023-08-14T09:41:45.392" v="1965" actId="14100"/>
          <ac:spMkLst>
            <pc:docMk/>
            <pc:sldMk cId="0" sldId="274"/>
            <ac:spMk id="363" creationId="{00000000-0000-0000-0000-000000000000}"/>
          </ac:spMkLst>
        </pc:spChg>
        <pc:spChg chg="mod">
          <ac:chgData name="Brian Markey" userId="S::brian.markey@repak.ie::7049e2f5-54ad-494b-bd66-8d478b876dea" providerId="AD" clId="Web-{66B4A747-0DD9-B028-9D55-7D856E0C4160}" dt="2023-08-14T09:41:50.267" v="1967" actId="1076"/>
          <ac:spMkLst>
            <pc:docMk/>
            <pc:sldMk cId="0" sldId="274"/>
            <ac:spMk id="364" creationId="{00000000-0000-0000-0000-000000000000}"/>
          </ac:spMkLst>
        </pc:spChg>
        <pc:spChg chg="mod">
          <ac:chgData name="Brian Markey" userId="S::brian.markey@repak.ie::7049e2f5-54ad-494b-bd66-8d478b876dea" providerId="AD" clId="Web-{66B4A747-0DD9-B028-9D55-7D856E0C4160}" dt="2023-08-14T09:41:58.049" v="1969" actId="1076"/>
          <ac:spMkLst>
            <pc:docMk/>
            <pc:sldMk cId="0" sldId="274"/>
            <ac:spMk id="365" creationId="{00000000-0000-0000-0000-000000000000}"/>
          </ac:spMkLst>
        </pc:spChg>
        <pc:picChg chg="add ord">
          <ac:chgData name="Brian Markey" userId="S::brian.markey@repak.ie::7049e2f5-54ad-494b-bd66-8d478b876dea" providerId="AD" clId="Web-{66B4A747-0DD9-B028-9D55-7D856E0C4160}" dt="2023-08-14T09:41:10.579" v="1932"/>
          <ac:picMkLst>
            <pc:docMk/>
            <pc:sldMk cId="0" sldId="274"/>
            <ac:picMk id="4" creationId="{F3BC7BEF-BDD7-4283-97EB-10CBC58963C2}"/>
          </ac:picMkLst>
        </pc:picChg>
        <pc:picChg chg="del">
          <ac:chgData name="Brian Markey" userId="S::brian.markey@repak.ie::7049e2f5-54ad-494b-bd66-8d478b876dea" providerId="AD" clId="Web-{66B4A747-0DD9-B028-9D55-7D856E0C4160}" dt="2023-08-14T09:41:00.969" v="1930"/>
          <ac:picMkLst>
            <pc:docMk/>
            <pc:sldMk cId="0" sldId="274"/>
            <ac:picMk id="354" creationId="{00000000-0000-0000-0000-000000000000}"/>
          </ac:picMkLst>
        </pc:picChg>
      </pc:sldChg>
      <pc:sldChg chg="modSp">
        <pc:chgData name="Brian Markey" userId="S::brian.markey@repak.ie::7049e2f5-54ad-494b-bd66-8d478b876dea" providerId="AD" clId="Web-{66B4A747-0DD9-B028-9D55-7D856E0C4160}" dt="2023-08-14T10:10:30.895" v="2803" actId="20577"/>
        <pc:sldMkLst>
          <pc:docMk/>
          <pc:sldMk cId="0" sldId="284"/>
        </pc:sldMkLst>
        <pc:spChg chg="mod">
          <ac:chgData name="Brian Markey" userId="S::brian.markey@repak.ie::7049e2f5-54ad-494b-bd66-8d478b876dea" providerId="AD" clId="Web-{66B4A747-0DD9-B028-9D55-7D856E0C4160}" dt="2023-08-14T10:09:42.940" v="2774" actId="20577"/>
          <ac:spMkLst>
            <pc:docMk/>
            <pc:sldMk cId="0" sldId="284"/>
            <ac:spMk id="475" creationId="{00000000-0000-0000-0000-000000000000}"/>
          </ac:spMkLst>
        </pc:spChg>
        <pc:spChg chg="mod">
          <ac:chgData name="Brian Markey" userId="S::brian.markey@repak.ie::7049e2f5-54ad-494b-bd66-8d478b876dea" providerId="AD" clId="Web-{66B4A747-0DD9-B028-9D55-7D856E0C4160}" dt="2023-08-14T10:10:30.895" v="2803" actId="20577"/>
          <ac:spMkLst>
            <pc:docMk/>
            <pc:sldMk cId="0" sldId="284"/>
            <ac:spMk id="480" creationId="{00000000-0000-0000-0000-000000000000}"/>
          </ac:spMkLst>
        </pc:spChg>
      </pc:sldChg>
      <pc:sldChg chg="modSp">
        <pc:chgData name="Brian Markey" userId="S::brian.markey@repak.ie::7049e2f5-54ad-494b-bd66-8d478b876dea" providerId="AD" clId="Web-{66B4A747-0DD9-B028-9D55-7D856E0C4160}" dt="2023-08-14T08:51:27.071" v="1069" actId="20577"/>
        <pc:sldMkLst>
          <pc:docMk/>
          <pc:sldMk cId="0" sldId="286"/>
        </pc:sldMkLst>
        <pc:spChg chg="mod">
          <ac:chgData name="Brian Markey" userId="S::brian.markey@repak.ie::7049e2f5-54ad-494b-bd66-8d478b876dea" providerId="AD" clId="Web-{66B4A747-0DD9-B028-9D55-7D856E0C4160}" dt="2023-08-14T08:51:06.101" v="1060" actId="20577"/>
          <ac:spMkLst>
            <pc:docMk/>
            <pc:sldMk cId="0" sldId="286"/>
            <ac:spMk id="504" creationId="{00000000-0000-0000-0000-000000000000}"/>
          </ac:spMkLst>
        </pc:spChg>
        <pc:spChg chg="mod">
          <ac:chgData name="Brian Markey" userId="S::brian.markey@repak.ie::7049e2f5-54ad-494b-bd66-8d478b876dea" providerId="AD" clId="Web-{66B4A747-0DD9-B028-9D55-7D856E0C4160}" dt="2023-08-14T08:51:27.071" v="1069" actId="20577"/>
          <ac:spMkLst>
            <pc:docMk/>
            <pc:sldMk cId="0" sldId="286"/>
            <ac:spMk id="505" creationId="{00000000-0000-0000-0000-000000000000}"/>
          </ac:spMkLst>
        </pc:spChg>
      </pc:sldChg>
      <pc:sldChg chg="modSp">
        <pc:chgData name="Brian Markey" userId="S::brian.markey@repak.ie::7049e2f5-54ad-494b-bd66-8d478b876dea" providerId="AD" clId="Web-{66B4A747-0DD9-B028-9D55-7D856E0C4160}" dt="2023-08-14T12:53:16.334" v="2810" actId="1076"/>
        <pc:sldMkLst>
          <pc:docMk/>
          <pc:sldMk cId="3596234180" sldId="295"/>
        </pc:sldMkLst>
        <pc:spChg chg="mod">
          <ac:chgData name="Brian Markey" userId="S::brian.markey@repak.ie::7049e2f5-54ad-494b-bd66-8d478b876dea" providerId="AD" clId="Web-{66B4A747-0DD9-B028-9D55-7D856E0C4160}" dt="2023-08-14T12:53:16.334" v="2810" actId="1076"/>
          <ac:spMkLst>
            <pc:docMk/>
            <pc:sldMk cId="3596234180" sldId="295"/>
            <ac:spMk id="484" creationId="{00000000-0000-0000-0000-000000000000}"/>
          </ac:spMkLst>
        </pc:spChg>
      </pc:sldChg>
      <pc:sldChg chg="delSp modSp">
        <pc:chgData name="Brian Markey" userId="S::brian.markey@repak.ie::7049e2f5-54ad-494b-bd66-8d478b876dea" providerId="AD" clId="Web-{66B4A747-0DD9-B028-9D55-7D856E0C4160}" dt="2023-08-14T09:14:13.860" v="1653" actId="20577"/>
        <pc:sldMkLst>
          <pc:docMk/>
          <pc:sldMk cId="2804314670" sldId="296"/>
        </pc:sldMkLst>
        <pc:spChg chg="del mod">
          <ac:chgData name="Brian Markey" userId="S::brian.markey@repak.ie::7049e2f5-54ad-494b-bd66-8d478b876dea" providerId="AD" clId="Web-{66B4A747-0DD9-B028-9D55-7D856E0C4160}" dt="2023-08-14T09:01:34.573" v="1406"/>
          <ac:spMkLst>
            <pc:docMk/>
            <pc:sldMk cId="2804314670" sldId="296"/>
            <ac:spMk id="444" creationId="{00000000-0000-0000-0000-000000000000}"/>
          </ac:spMkLst>
        </pc:spChg>
        <pc:spChg chg="mod">
          <ac:chgData name="Brian Markey" userId="S::brian.markey@repak.ie::7049e2f5-54ad-494b-bd66-8d478b876dea" providerId="AD" clId="Web-{66B4A747-0DD9-B028-9D55-7D856E0C4160}" dt="2023-08-14T09:14:13.860" v="1653" actId="20577"/>
          <ac:spMkLst>
            <pc:docMk/>
            <pc:sldMk cId="2804314670" sldId="296"/>
            <ac:spMk id="445" creationId="{00000000-0000-0000-0000-000000000000}"/>
          </ac:spMkLst>
        </pc:spChg>
      </pc:sldChg>
      <pc:sldChg chg="modSp">
        <pc:chgData name="Brian Markey" userId="S::brian.markey@repak.ie::7049e2f5-54ad-494b-bd66-8d478b876dea" providerId="AD" clId="Web-{66B4A747-0DD9-B028-9D55-7D856E0C4160}" dt="2023-08-14T09:16:50.021" v="1701" actId="14100"/>
        <pc:sldMkLst>
          <pc:docMk/>
          <pc:sldMk cId="2577709915" sldId="315"/>
        </pc:sldMkLst>
        <pc:spChg chg="mod">
          <ac:chgData name="Brian Markey" userId="S::brian.markey@repak.ie::7049e2f5-54ad-494b-bd66-8d478b876dea" providerId="AD" clId="Web-{66B4A747-0DD9-B028-9D55-7D856E0C4160}" dt="2023-08-14T09:16:50.021" v="1701" actId="14100"/>
          <ac:spMkLst>
            <pc:docMk/>
            <pc:sldMk cId="2577709915" sldId="315"/>
            <ac:spMk id="8" creationId="{4610C631-E0A1-907E-F73B-75A8A9B35FC3}"/>
          </ac:spMkLst>
        </pc:spChg>
        <pc:spChg chg="mod">
          <ac:chgData name="Brian Markey" userId="S::brian.markey@repak.ie::7049e2f5-54ad-494b-bd66-8d478b876dea" providerId="AD" clId="Web-{66B4A747-0DD9-B028-9D55-7D856E0C4160}" dt="2023-08-14T09:16:29.661" v="1697" actId="14100"/>
          <ac:spMkLst>
            <pc:docMk/>
            <pc:sldMk cId="2577709915" sldId="315"/>
            <ac:spMk id="421" creationId="{00000000-0000-0000-0000-000000000000}"/>
          </ac:spMkLst>
        </pc:spChg>
      </pc:sldChg>
      <pc:sldChg chg="modSp">
        <pc:chgData name="Brian Markey" userId="S::brian.markey@repak.ie::7049e2f5-54ad-494b-bd66-8d478b876dea" providerId="AD" clId="Web-{66B4A747-0DD9-B028-9D55-7D856E0C4160}" dt="2023-08-14T08:03:33.076" v="327" actId="1076"/>
        <pc:sldMkLst>
          <pc:docMk/>
          <pc:sldMk cId="3339599319" sldId="325"/>
        </pc:sldMkLst>
        <pc:spChg chg="mod">
          <ac:chgData name="Brian Markey" userId="S::brian.markey@repak.ie::7049e2f5-54ad-494b-bd66-8d478b876dea" providerId="AD" clId="Web-{66B4A747-0DD9-B028-9D55-7D856E0C4160}" dt="2023-08-14T08:03:33.076" v="327" actId="1076"/>
          <ac:spMkLst>
            <pc:docMk/>
            <pc:sldMk cId="3339599319" sldId="325"/>
            <ac:spMk id="2" creationId="{3E54EC26-B39A-4B28-8C0C-FD7E3212845D}"/>
          </ac:spMkLst>
        </pc:spChg>
      </pc:sldChg>
      <pc:sldChg chg="modSp ord">
        <pc:chgData name="Brian Markey" userId="S::brian.markey@repak.ie::7049e2f5-54ad-494b-bd66-8d478b876dea" providerId="AD" clId="Web-{66B4A747-0DD9-B028-9D55-7D856E0C4160}" dt="2023-08-14T08:59:14.319" v="1227" actId="20577"/>
        <pc:sldMkLst>
          <pc:docMk/>
          <pc:sldMk cId="4260580778" sldId="326"/>
        </pc:sldMkLst>
        <pc:spChg chg="mod">
          <ac:chgData name="Brian Markey" userId="S::brian.markey@repak.ie::7049e2f5-54ad-494b-bd66-8d478b876dea" providerId="AD" clId="Web-{66B4A747-0DD9-B028-9D55-7D856E0C4160}" dt="2023-08-14T08:58:06.973" v="1205" actId="20577"/>
          <ac:spMkLst>
            <pc:docMk/>
            <pc:sldMk cId="4260580778" sldId="326"/>
            <ac:spMk id="8" creationId="{1E9EF14A-D435-4D5E-974E-440BA224A7F7}"/>
          </ac:spMkLst>
        </pc:spChg>
        <pc:spChg chg="mod">
          <ac:chgData name="Brian Markey" userId="S::brian.markey@repak.ie::7049e2f5-54ad-494b-bd66-8d478b876dea" providerId="AD" clId="Web-{66B4A747-0DD9-B028-9D55-7D856E0C4160}" dt="2023-08-14T08:56:12.313" v="1201" actId="14100"/>
          <ac:spMkLst>
            <pc:docMk/>
            <pc:sldMk cId="4260580778" sldId="326"/>
            <ac:spMk id="126" creationId="{00000000-0000-0000-0000-000000000000}"/>
          </ac:spMkLst>
        </pc:spChg>
        <pc:spChg chg="mod">
          <ac:chgData name="Brian Markey" userId="S::brian.markey@repak.ie::7049e2f5-54ad-494b-bd66-8d478b876dea" providerId="AD" clId="Web-{66B4A747-0DD9-B028-9D55-7D856E0C4160}" dt="2023-08-14T08:59:14.319" v="1227" actId="20577"/>
          <ac:spMkLst>
            <pc:docMk/>
            <pc:sldMk cId="4260580778" sldId="326"/>
            <ac:spMk id="132" creationId="{00000000-0000-0000-0000-000000000000}"/>
          </ac:spMkLst>
        </pc:spChg>
      </pc:sldChg>
      <pc:sldChg chg="addSp modSp">
        <pc:chgData name="Brian Markey" userId="S::brian.markey@repak.ie::7049e2f5-54ad-494b-bd66-8d478b876dea" providerId="AD" clId="Web-{66B4A747-0DD9-B028-9D55-7D856E0C4160}" dt="2023-08-14T09:52:53.130" v="2045" actId="20577"/>
        <pc:sldMkLst>
          <pc:docMk/>
          <pc:sldMk cId="173621384" sldId="327"/>
        </pc:sldMkLst>
        <pc:spChg chg="mod">
          <ac:chgData name="Brian Markey" userId="S::brian.markey@repak.ie::7049e2f5-54ad-494b-bd66-8d478b876dea" providerId="AD" clId="Web-{66B4A747-0DD9-B028-9D55-7D856E0C4160}" dt="2023-08-14T09:52:53.130" v="2045" actId="20577"/>
          <ac:spMkLst>
            <pc:docMk/>
            <pc:sldMk cId="173621384" sldId="327"/>
            <ac:spMk id="4" creationId="{4B6E10B8-890C-4262-A1CE-51ADFE3AE710}"/>
          </ac:spMkLst>
        </pc:spChg>
        <pc:spChg chg="mod">
          <ac:chgData name="Brian Markey" userId="S::brian.markey@repak.ie::7049e2f5-54ad-494b-bd66-8d478b876dea" providerId="AD" clId="Web-{66B4A747-0DD9-B028-9D55-7D856E0C4160}" dt="2023-08-14T09:51:42.847" v="2033"/>
          <ac:spMkLst>
            <pc:docMk/>
            <pc:sldMk cId="173621384" sldId="327"/>
            <ac:spMk id="7" creationId="{4BEE84C4-E1A7-64E1-5475-8ADE94C8AAF6}"/>
          </ac:spMkLst>
        </pc:spChg>
        <pc:picChg chg="add mod">
          <ac:chgData name="Brian Markey" userId="S::brian.markey@repak.ie::7049e2f5-54ad-494b-bd66-8d478b876dea" providerId="AD" clId="Web-{66B4A747-0DD9-B028-9D55-7D856E0C4160}" dt="2023-08-14T09:50:59.377" v="2027" actId="1076"/>
          <ac:picMkLst>
            <pc:docMk/>
            <pc:sldMk cId="173621384" sldId="327"/>
            <ac:picMk id="3" creationId="{6C588714-9E5B-40D3-AA88-24AD2AB49994}"/>
          </ac:picMkLst>
        </pc:picChg>
        <pc:picChg chg="add ord">
          <ac:chgData name="Brian Markey" userId="S::brian.markey@repak.ie::7049e2f5-54ad-494b-bd66-8d478b876dea" providerId="AD" clId="Web-{66B4A747-0DD9-B028-9D55-7D856E0C4160}" dt="2023-08-14T09:51:25.550" v="2029"/>
          <ac:picMkLst>
            <pc:docMk/>
            <pc:sldMk cId="173621384" sldId="327"/>
            <ac:picMk id="6" creationId="{6856B0E1-8D68-A6B6-8C87-B539165874F4}"/>
          </ac:picMkLst>
        </pc:picChg>
      </pc:sldChg>
      <pc:sldChg chg="modSp">
        <pc:chgData name="Brian Markey" userId="S::brian.markey@repak.ie::7049e2f5-54ad-494b-bd66-8d478b876dea" providerId="AD" clId="Web-{66B4A747-0DD9-B028-9D55-7D856E0C4160}" dt="2023-08-14T08:49:07.473" v="1046" actId="20577"/>
        <pc:sldMkLst>
          <pc:docMk/>
          <pc:sldMk cId="4045566772" sldId="332"/>
        </pc:sldMkLst>
        <pc:spChg chg="mod">
          <ac:chgData name="Brian Markey" userId="S::brian.markey@repak.ie::7049e2f5-54ad-494b-bd66-8d478b876dea" providerId="AD" clId="Web-{66B4A747-0DD9-B028-9D55-7D856E0C4160}" dt="2023-08-14T08:49:07.473" v="1046" actId="20577"/>
          <ac:spMkLst>
            <pc:docMk/>
            <pc:sldMk cId="4045566772" sldId="332"/>
            <ac:spMk id="5" creationId="{0ED3D856-A105-8489-BEC5-66D3148DF23E}"/>
          </ac:spMkLst>
        </pc:spChg>
      </pc:sldChg>
      <pc:sldChg chg="modSp">
        <pc:chgData name="Brian Markey" userId="S::brian.markey@repak.ie::7049e2f5-54ad-494b-bd66-8d478b876dea" providerId="AD" clId="Web-{66B4A747-0DD9-B028-9D55-7D856E0C4160}" dt="2023-08-14T07:52:35.197" v="195" actId="1076"/>
        <pc:sldMkLst>
          <pc:docMk/>
          <pc:sldMk cId="2441635077" sldId="334"/>
        </pc:sldMkLst>
        <pc:spChg chg="mod">
          <ac:chgData name="Brian Markey" userId="S::brian.markey@repak.ie::7049e2f5-54ad-494b-bd66-8d478b876dea" providerId="AD" clId="Web-{66B4A747-0DD9-B028-9D55-7D856E0C4160}" dt="2023-08-14T07:52:35.197" v="195" actId="1076"/>
          <ac:spMkLst>
            <pc:docMk/>
            <pc:sldMk cId="2441635077" sldId="334"/>
            <ac:spMk id="2" creationId="{D928DBC5-B446-45AD-97D6-46D190E565A0}"/>
          </ac:spMkLst>
        </pc:spChg>
        <pc:spChg chg="mod">
          <ac:chgData name="Brian Markey" userId="S::brian.markey@repak.ie::7049e2f5-54ad-494b-bd66-8d478b876dea" providerId="AD" clId="Web-{66B4A747-0DD9-B028-9D55-7D856E0C4160}" dt="2023-08-14T07:41:28.632" v="41" actId="1076"/>
          <ac:spMkLst>
            <pc:docMk/>
            <pc:sldMk cId="2441635077" sldId="334"/>
            <ac:spMk id="4" creationId="{55CACA03-3459-1095-93F3-3F5D6695A00D}"/>
          </ac:spMkLst>
        </pc:spChg>
      </pc:sldChg>
      <pc:sldChg chg="modSp">
        <pc:chgData name="Brian Markey" userId="S::brian.markey@repak.ie::7049e2f5-54ad-494b-bd66-8d478b876dea" providerId="AD" clId="Web-{66B4A747-0DD9-B028-9D55-7D856E0C4160}" dt="2023-08-14T09:57:05.622" v="2235"/>
        <pc:sldMkLst>
          <pc:docMk/>
          <pc:sldMk cId="2090217531" sldId="343"/>
        </pc:sldMkLst>
        <pc:graphicFrameChg chg="mod modGraphic">
          <ac:chgData name="Brian Markey" userId="S::brian.markey@repak.ie::7049e2f5-54ad-494b-bd66-8d478b876dea" providerId="AD" clId="Web-{66B4A747-0DD9-B028-9D55-7D856E0C4160}" dt="2023-08-14T09:57:05.622" v="2235"/>
          <ac:graphicFrameMkLst>
            <pc:docMk/>
            <pc:sldMk cId="2090217531" sldId="343"/>
            <ac:graphicFrameMk id="9" creationId="{21DB2787-1160-23C2-D3DC-E79501F7FF03}"/>
          </ac:graphicFrameMkLst>
        </pc:graphicFrameChg>
      </pc:sldChg>
      <pc:sldChg chg="modSp">
        <pc:chgData name="Brian Markey" userId="S::brian.markey@repak.ie::7049e2f5-54ad-494b-bd66-8d478b876dea" providerId="AD" clId="Web-{66B4A747-0DD9-B028-9D55-7D856E0C4160}" dt="2023-08-14T12:56:56.974" v="2867"/>
        <pc:sldMkLst>
          <pc:docMk/>
          <pc:sldMk cId="3774457458" sldId="344"/>
        </pc:sldMkLst>
        <pc:graphicFrameChg chg="mod modGraphic">
          <ac:chgData name="Brian Markey" userId="S::brian.markey@repak.ie::7049e2f5-54ad-494b-bd66-8d478b876dea" providerId="AD" clId="Web-{66B4A747-0DD9-B028-9D55-7D856E0C4160}" dt="2023-08-14T12:56:56.974" v="2867"/>
          <ac:graphicFrameMkLst>
            <pc:docMk/>
            <pc:sldMk cId="3774457458" sldId="344"/>
            <ac:graphicFrameMk id="8" creationId="{CAA768C3-BC57-DE8A-D6B0-D585182C6CB0}"/>
          </ac:graphicFrameMkLst>
        </pc:graphicFrameChg>
      </pc:sldChg>
      <pc:sldChg chg="addSp delSp modSp">
        <pc:chgData name="Brian Markey" userId="S::brian.markey@repak.ie::7049e2f5-54ad-494b-bd66-8d478b876dea" providerId="AD" clId="Web-{66B4A747-0DD9-B028-9D55-7D856E0C4160}" dt="2023-08-14T09:37:16.525" v="1917" actId="20577"/>
        <pc:sldMkLst>
          <pc:docMk/>
          <pc:sldMk cId="4282491143" sldId="345"/>
        </pc:sldMkLst>
        <pc:spChg chg="del mod">
          <ac:chgData name="Brian Markey" userId="S::brian.markey@repak.ie::7049e2f5-54ad-494b-bd66-8d478b876dea" providerId="AD" clId="Web-{66B4A747-0DD9-B028-9D55-7D856E0C4160}" dt="2023-08-14T09:29:28.887" v="1822"/>
          <ac:spMkLst>
            <pc:docMk/>
            <pc:sldMk cId="4282491143" sldId="345"/>
            <ac:spMk id="5" creationId="{88AC6DA0-FDA4-2286-AEB2-8A0DE0078100}"/>
          </ac:spMkLst>
        </pc:spChg>
        <pc:spChg chg="add mod">
          <ac:chgData name="Brian Markey" userId="S::brian.markey@repak.ie::7049e2f5-54ad-494b-bd66-8d478b876dea" providerId="AD" clId="Web-{66B4A747-0DD9-B028-9D55-7D856E0C4160}" dt="2023-08-14T09:24:02.315" v="1774" actId="20577"/>
          <ac:spMkLst>
            <pc:docMk/>
            <pc:sldMk cId="4282491143" sldId="345"/>
            <ac:spMk id="6" creationId="{15C5CE43-EE61-CD8D-DBF1-F5EC2E3F00EF}"/>
          </ac:spMkLst>
        </pc:spChg>
        <pc:spChg chg="add mod">
          <ac:chgData name="Brian Markey" userId="S::brian.markey@repak.ie::7049e2f5-54ad-494b-bd66-8d478b876dea" providerId="AD" clId="Web-{66B4A747-0DD9-B028-9D55-7D856E0C4160}" dt="2023-08-14T09:37:16.525" v="1917" actId="20577"/>
          <ac:spMkLst>
            <pc:docMk/>
            <pc:sldMk cId="4282491143" sldId="345"/>
            <ac:spMk id="7" creationId="{BE832271-CCDA-BC33-DCD0-A0881D02EAEF}"/>
          </ac:spMkLst>
        </pc:spChg>
        <pc:spChg chg="mod">
          <ac:chgData name="Brian Markey" userId="S::brian.markey@repak.ie::7049e2f5-54ad-494b-bd66-8d478b876dea" providerId="AD" clId="Web-{66B4A747-0DD9-B028-9D55-7D856E0C4160}" dt="2023-08-14T09:25:41.099" v="1795" actId="14100"/>
          <ac:spMkLst>
            <pc:docMk/>
            <pc:sldMk cId="4282491143" sldId="345"/>
            <ac:spMk id="282" creationId="{00000000-0000-0000-0000-000000000000}"/>
          </ac:spMkLst>
        </pc:spChg>
      </pc:sldChg>
      <pc:sldChg chg="modSp">
        <pc:chgData name="Brian Markey" userId="S::brian.markey@repak.ie::7049e2f5-54ad-494b-bd66-8d478b876dea" providerId="AD" clId="Web-{66B4A747-0DD9-B028-9D55-7D856E0C4160}" dt="2023-08-14T09:22:27.203" v="1765" actId="20577"/>
        <pc:sldMkLst>
          <pc:docMk/>
          <pc:sldMk cId="1189754463" sldId="346"/>
        </pc:sldMkLst>
        <pc:spChg chg="mod">
          <ac:chgData name="Brian Markey" userId="S::brian.markey@repak.ie::7049e2f5-54ad-494b-bd66-8d478b876dea" providerId="AD" clId="Web-{66B4A747-0DD9-B028-9D55-7D856E0C4160}" dt="2023-08-14T09:22:27.203" v="1765" actId="20577"/>
          <ac:spMkLst>
            <pc:docMk/>
            <pc:sldMk cId="1189754463" sldId="346"/>
            <ac:spMk id="8" creationId="{4610C631-E0A1-907E-F73B-75A8A9B35FC3}"/>
          </ac:spMkLst>
        </pc:spChg>
      </pc:sldChg>
      <pc:sldChg chg="addSp modSp">
        <pc:chgData name="Brian Markey" userId="S::brian.markey@repak.ie::7049e2f5-54ad-494b-bd66-8d478b876dea" providerId="AD" clId="Web-{66B4A747-0DD9-B028-9D55-7D856E0C4160}" dt="2023-08-14T09:38:39.637" v="1926" actId="20577"/>
        <pc:sldMkLst>
          <pc:docMk/>
          <pc:sldMk cId="4186041242" sldId="348"/>
        </pc:sldMkLst>
        <pc:spChg chg="add mod">
          <ac:chgData name="Brian Markey" userId="S::brian.markey@repak.ie::7049e2f5-54ad-494b-bd66-8d478b876dea" providerId="AD" clId="Web-{66B4A747-0DD9-B028-9D55-7D856E0C4160}" dt="2023-08-14T09:38:39.637" v="1926" actId="20577"/>
          <ac:spMkLst>
            <pc:docMk/>
            <pc:sldMk cId="4186041242" sldId="348"/>
            <ac:spMk id="4" creationId="{BC4DC029-1884-57ED-D3B1-7A774389FC27}"/>
          </ac:spMkLst>
        </pc:spChg>
      </pc:sldChg>
      <pc:sldChg chg="addSp modSp add ord replId">
        <pc:chgData name="Brian Markey" userId="S::brian.markey@repak.ie::7049e2f5-54ad-494b-bd66-8d478b876dea" providerId="AD" clId="Web-{66B4A747-0DD9-B028-9D55-7D856E0C4160}" dt="2023-08-14T08:40:01.035" v="972" actId="20577"/>
        <pc:sldMkLst>
          <pc:docMk/>
          <pc:sldMk cId="313900007" sldId="349"/>
        </pc:sldMkLst>
        <pc:spChg chg="mod">
          <ac:chgData name="Brian Markey" userId="S::brian.markey@repak.ie::7049e2f5-54ad-494b-bd66-8d478b876dea" providerId="AD" clId="Web-{66B4A747-0DD9-B028-9D55-7D856E0C4160}" dt="2023-08-14T08:40:01.035" v="972" actId="20577"/>
          <ac:spMkLst>
            <pc:docMk/>
            <pc:sldMk cId="313900007" sldId="349"/>
            <ac:spMk id="2" creationId="{D928DBC5-B446-45AD-97D6-46D190E565A0}"/>
          </ac:spMkLst>
        </pc:spChg>
        <pc:spChg chg="mod">
          <ac:chgData name="Brian Markey" userId="S::brian.markey@repak.ie::7049e2f5-54ad-494b-bd66-8d478b876dea" providerId="AD" clId="Web-{66B4A747-0DD9-B028-9D55-7D856E0C4160}" dt="2023-08-14T08:09:52.977" v="420" actId="1076"/>
          <ac:spMkLst>
            <pc:docMk/>
            <pc:sldMk cId="313900007" sldId="349"/>
            <ac:spMk id="4" creationId="{55CACA03-3459-1095-93F3-3F5D6695A00D}"/>
          </ac:spMkLst>
        </pc:spChg>
        <pc:picChg chg="add mod">
          <ac:chgData name="Brian Markey" userId="S::brian.markey@repak.ie::7049e2f5-54ad-494b-bd66-8d478b876dea" providerId="AD" clId="Web-{66B4A747-0DD9-B028-9D55-7D856E0C4160}" dt="2023-08-14T08:39:51.785" v="971" actId="1076"/>
          <ac:picMkLst>
            <pc:docMk/>
            <pc:sldMk cId="313900007" sldId="349"/>
            <ac:picMk id="6" creationId="{7C6EC089-07BB-0E7D-7EB4-C68AE8136A01}"/>
          </ac:picMkLst>
        </pc:picChg>
      </pc:sldChg>
      <pc:sldChg chg="modSp add replId">
        <pc:chgData name="Brian Markey" userId="S::brian.markey@repak.ie::7049e2f5-54ad-494b-bd66-8d478b876dea" providerId="AD" clId="Web-{66B4A747-0DD9-B028-9D55-7D856E0C4160}" dt="2023-08-14T09:09:08.320" v="1571" actId="20577"/>
        <pc:sldMkLst>
          <pc:docMk/>
          <pc:sldMk cId="4038413577" sldId="350"/>
        </pc:sldMkLst>
        <pc:spChg chg="mod">
          <ac:chgData name="Brian Markey" userId="S::brian.markey@repak.ie::7049e2f5-54ad-494b-bd66-8d478b876dea" providerId="AD" clId="Web-{66B4A747-0DD9-B028-9D55-7D856E0C4160}" dt="2023-08-14T09:09:08.320" v="1571" actId="20577"/>
          <ac:spMkLst>
            <pc:docMk/>
            <pc:sldMk cId="4038413577" sldId="350"/>
            <ac:spMk id="444" creationId="{00000000-0000-0000-0000-000000000000}"/>
          </ac:spMkLst>
        </pc:spChg>
        <pc:spChg chg="mod">
          <ac:chgData name="Brian Markey" userId="S::brian.markey@repak.ie::7049e2f5-54ad-494b-bd66-8d478b876dea" providerId="AD" clId="Web-{66B4A747-0DD9-B028-9D55-7D856E0C4160}" dt="2023-08-14T09:04:23.718" v="1489" actId="20577"/>
          <ac:spMkLst>
            <pc:docMk/>
            <pc:sldMk cId="4038413577" sldId="350"/>
            <ac:spMk id="445" creationId="{00000000-0000-0000-0000-000000000000}"/>
          </ac:spMkLst>
        </pc:spChg>
      </pc:sldChg>
    </pc:docChg>
  </pc:docChgLst>
  <pc:docChgLst>
    <pc:chgData name="Brian Markey" userId="S::brian.markey@repak.ie::7049e2f5-54ad-494b-bd66-8d478b876dea" providerId="AD" clId="Web-{C321A5FB-0C0C-A08E-9064-E850AC806B41}"/>
    <pc:docChg chg="delSld modSld">
      <pc:chgData name="Brian Markey" userId="S::brian.markey@repak.ie::7049e2f5-54ad-494b-bd66-8d478b876dea" providerId="AD" clId="Web-{C321A5FB-0C0C-A08E-9064-E850AC806B41}" dt="2023-09-05T15:59:52.744" v="138" actId="1076"/>
      <pc:docMkLst>
        <pc:docMk/>
      </pc:docMkLst>
      <pc:sldChg chg="modSp">
        <pc:chgData name="Brian Markey" userId="S::brian.markey@repak.ie::7049e2f5-54ad-494b-bd66-8d478b876dea" providerId="AD" clId="Web-{C321A5FB-0C0C-A08E-9064-E850AC806B41}" dt="2023-09-05T15:59:52.744" v="138" actId="1076"/>
        <pc:sldMkLst>
          <pc:docMk/>
          <pc:sldMk cId="0" sldId="273"/>
        </pc:sldMkLst>
        <pc:spChg chg="mod">
          <ac:chgData name="Brian Markey" userId="S::brian.markey@repak.ie::7049e2f5-54ad-494b-bd66-8d478b876dea" providerId="AD" clId="Web-{C321A5FB-0C0C-A08E-9064-E850AC806B41}" dt="2023-09-05T15:59:37.494" v="135" actId="1076"/>
          <ac:spMkLst>
            <pc:docMk/>
            <pc:sldMk cId="0" sldId="273"/>
            <ac:spMk id="346" creationId="{00000000-0000-0000-0000-000000000000}"/>
          </ac:spMkLst>
        </pc:spChg>
        <pc:spChg chg="mod">
          <ac:chgData name="Brian Markey" userId="S::brian.markey@repak.ie::7049e2f5-54ad-494b-bd66-8d478b876dea" providerId="AD" clId="Web-{C321A5FB-0C0C-A08E-9064-E850AC806B41}" dt="2023-09-05T15:59:41.963" v="136" actId="1076"/>
          <ac:spMkLst>
            <pc:docMk/>
            <pc:sldMk cId="0" sldId="273"/>
            <ac:spMk id="348" creationId="{00000000-0000-0000-0000-000000000000}"/>
          </ac:spMkLst>
        </pc:spChg>
        <pc:spChg chg="mod">
          <ac:chgData name="Brian Markey" userId="S::brian.markey@repak.ie::7049e2f5-54ad-494b-bd66-8d478b876dea" providerId="AD" clId="Web-{C321A5FB-0C0C-A08E-9064-E850AC806B41}" dt="2023-09-05T15:59:48.510" v="137" actId="1076"/>
          <ac:spMkLst>
            <pc:docMk/>
            <pc:sldMk cId="0" sldId="273"/>
            <ac:spMk id="349" creationId="{00000000-0000-0000-0000-000000000000}"/>
          </ac:spMkLst>
        </pc:spChg>
        <pc:spChg chg="mod">
          <ac:chgData name="Brian Markey" userId="S::brian.markey@repak.ie::7049e2f5-54ad-494b-bd66-8d478b876dea" providerId="AD" clId="Web-{C321A5FB-0C0C-A08E-9064-E850AC806B41}" dt="2023-09-05T15:59:52.744" v="138" actId="1076"/>
          <ac:spMkLst>
            <pc:docMk/>
            <pc:sldMk cId="0" sldId="273"/>
            <ac:spMk id="350" creationId="{00000000-0000-0000-0000-000000000000}"/>
          </ac:spMkLst>
        </pc:spChg>
      </pc:sldChg>
      <pc:sldChg chg="del">
        <pc:chgData name="Brian Markey" userId="S::brian.markey@repak.ie::7049e2f5-54ad-494b-bd66-8d478b876dea" providerId="AD" clId="Web-{C321A5FB-0C0C-A08E-9064-E850AC806B41}" dt="2023-09-05T15:32:34.517" v="0"/>
        <pc:sldMkLst>
          <pc:docMk/>
          <pc:sldMk cId="1189754463"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90488" y="744538"/>
            <a:ext cx="6616700" cy="3722687"/>
          </a:xfrm>
          <a:prstGeom prst="rect">
            <a:avLst/>
          </a:prstGeom>
        </p:spPr>
        <p:txBody>
          <a:bodyPr/>
          <a:lstStyle/>
          <a:p>
            <a:endParaRPr/>
          </a:p>
        </p:txBody>
      </p:sp>
      <p:sp>
        <p:nvSpPr>
          <p:cNvPr id="115" name="Shape 115"/>
          <p:cNvSpPr>
            <a:spLocks noGrp="1"/>
          </p:cNvSpPr>
          <p:nvPr>
            <p:ph type="body" sz="quarter" idx="1"/>
          </p:nvPr>
        </p:nvSpPr>
        <p:spPr>
          <a:xfrm>
            <a:off x="906357" y="4715154"/>
            <a:ext cx="4984962" cy="4466987"/>
          </a:xfrm>
          <a:prstGeom prst="rect">
            <a:avLst/>
          </a:prstGeom>
        </p:spPr>
        <p:txBody>
          <a:bodyPr/>
          <a:lstStyle/>
          <a:p>
            <a:endParaRPr/>
          </a:p>
        </p:txBody>
      </p:sp>
    </p:spTree>
    <p:extLst>
      <p:ext uri="{BB962C8B-B14F-4D97-AF65-F5344CB8AC3E}">
        <p14:creationId xmlns:p14="http://schemas.microsoft.com/office/powerpoint/2010/main" val="36923216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2147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8342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76420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6696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1"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2"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0"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8"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19"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0"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6"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7"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38"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1"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2"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3"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repaklive.powerappsportals.com/rols/"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hyperlink" Target="https://repak.ie/images/uploads/reports/Packaging___Design_Guide_Version_3_June_2022.pdf"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hyperlink" Target="https://repak.ie/images/uploads/reports/Packaging___Design_Guide_Version_3_June_2022.pdf"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hyperlink" Target="https://repak.ie/images/uploads/reports/Packaging___Design_Guide_Version_3_June_2022.pdf"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https://repak.ie/images/uploads/reports/Packaging___Design_Guide_Version_3_June_2022.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hyperlink" Target="mailto:sup@repak.ie" TargetMode="External"/><Relationship Id="rId5" Type="http://schemas.openxmlformats.org/officeDocument/2006/relationships/hyperlink" Target="https://repak.ie/single-use-plastic-for-members/"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repak.ie/images/uploads/reports/Packaging___Design_Guide_Version_3_June_2022.pdf" TargetMode="External"/><Relationship Id="rId3" Type="http://schemas.openxmlformats.org/officeDocument/2006/relationships/image" Target="../media/image29.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hyperlink" Target="http://www.revenue.ie/" TargetMode="External"/><Relationship Id="rId5" Type="http://schemas.openxmlformats.org/officeDocument/2006/relationships/hyperlink" Target="http://www.cro.ie/"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hyperlink" Target="https://repak.ie/members/list/"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https://www.youtube.com/embed/yiM-45uax34?feature=oembed" TargetMode="External"/><Relationship Id="rId6" Type="http://schemas.openxmlformats.org/officeDocument/2006/relationships/hyperlink" Target="https://repak.ie/members/list/" TargetMode="External"/><Relationship Id="rId5" Type="http://schemas.openxmlformats.org/officeDocument/2006/relationships/hyperlink" Target="https://repak.ie/images/uploads/downloads/Repak_Licence_Approval_2021_-_2025.pdf" TargetMode="External"/><Relationship Id="rId4" Type="http://schemas.openxmlformats.org/officeDocument/2006/relationships/image" Target="../media/image5.jpeg"/><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hyperlink" Target="https://repak.ie/members/lis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repak.ie/members/member-media-hub/" TargetMode="External"/><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hyperlink" Target="https://repak.ie/members/list?gclid=EAIaIQobChMIhoLosOSY-gIV1evtCh3JzwxuEAAYASAAEgIc6vD_BwE"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hyperlink" Target="https://repak.ie/images/uploads/general/QF_146_-_Scheme_Rules_26_August_2019_update_v.3.pdf"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Repak_Main_Pattern_RGB.png" descr="Repak_Main_Pattern_RGB.png"/>
          <p:cNvPicPr>
            <a:picLocks noChangeAspect="1"/>
          </p:cNvPicPr>
          <p:nvPr/>
        </p:nvPicPr>
        <p:blipFill>
          <a:blip r:embed="rId2"/>
          <a:srcRect t="34357" r="6217" b="41436"/>
          <a:stretch>
            <a:fillRect/>
          </a:stretch>
        </p:blipFill>
        <p:spPr>
          <a:xfrm>
            <a:off x="120049" y="1"/>
            <a:ext cx="24143902" cy="10327808"/>
          </a:xfrm>
          <a:prstGeom prst="rect">
            <a:avLst/>
          </a:prstGeom>
          <a:ln w="12700">
            <a:miter lim="400000"/>
          </a:ln>
        </p:spPr>
      </p:pic>
      <p:sp>
        <p:nvSpPr>
          <p:cNvPr id="118" name="Rectangle"/>
          <p:cNvSpPr/>
          <p:nvPr/>
        </p:nvSpPr>
        <p:spPr>
          <a:xfrm>
            <a:off x="0" y="10365909"/>
            <a:ext cx="24384000" cy="3480872"/>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9" name="STATISTICAL TRAINING"/>
          <p:cNvSpPr txBox="1"/>
          <p:nvPr/>
        </p:nvSpPr>
        <p:spPr>
          <a:xfrm>
            <a:off x="-738052" y="10763642"/>
            <a:ext cx="12445958"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4800">
                <a:solidFill>
                  <a:srgbClr val="FFFFFF"/>
                </a:solidFill>
                <a:latin typeface="Arial"/>
                <a:ea typeface="Arial"/>
                <a:cs typeface="Arial"/>
                <a:sym typeface="Arial"/>
              </a:defRPr>
            </a:lvl1pPr>
          </a:lstStyle>
          <a:p>
            <a:r>
              <a:rPr lang="en-US" dirty="0"/>
              <a:t>Repak Membership - Introduction </a:t>
            </a:r>
            <a:endParaRPr dirty="0"/>
          </a:p>
        </p:txBody>
      </p:sp>
      <p:sp>
        <p:nvSpPr>
          <p:cNvPr id="120" name="PACKAGING STATISTICAL RETURN FORM INFORMATION"/>
          <p:cNvSpPr txBox="1"/>
          <p:nvPr/>
        </p:nvSpPr>
        <p:spPr>
          <a:xfrm>
            <a:off x="502176" y="11815120"/>
            <a:ext cx="7336945"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0">
                <a:solidFill>
                  <a:srgbClr val="FFFFFF"/>
                </a:solidFill>
                <a:latin typeface="Arial"/>
                <a:ea typeface="Arial"/>
                <a:cs typeface="Arial"/>
                <a:sym typeface="Arial"/>
              </a:defRPr>
            </a:lvl1pPr>
          </a:lstStyle>
          <a:p>
            <a:r>
              <a:rPr lang="en-US" dirty="0"/>
              <a:t>Compliance with Packaging Regulations </a:t>
            </a:r>
            <a:endParaRPr dirty="0"/>
          </a:p>
        </p:txBody>
      </p:sp>
      <p:pic>
        <p:nvPicPr>
          <p:cNvPr id="121" name="Image" descr="Image"/>
          <p:cNvPicPr>
            <a:picLocks noChangeAspect="1"/>
          </p:cNvPicPr>
          <p:nvPr/>
        </p:nvPicPr>
        <p:blipFill>
          <a:blip r:embed="rId3"/>
          <a:stretch>
            <a:fillRect/>
          </a:stretch>
        </p:blipFill>
        <p:spPr>
          <a:xfrm>
            <a:off x="1440282" y="12864656"/>
            <a:ext cx="4539233" cy="432687"/>
          </a:xfrm>
          <a:prstGeom prst="rect">
            <a:avLst/>
          </a:prstGeom>
          <a:ln w="12700">
            <a:miter lim="400000"/>
          </a:ln>
        </p:spPr>
      </p:pic>
      <p:pic>
        <p:nvPicPr>
          <p:cNvPr id="122" name="RPK_Logo_No_Strap_White_RGB.png" descr="RPK_Logo_No_Strap_White_RGB.png"/>
          <p:cNvPicPr>
            <a:picLocks noChangeAspect="1"/>
          </p:cNvPicPr>
          <p:nvPr/>
        </p:nvPicPr>
        <p:blipFill>
          <a:blip r:embed="rId4"/>
          <a:stretch>
            <a:fillRect/>
          </a:stretch>
        </p:blipFill>
        <p:spPr>
          <a:xfrm>
            <a:off x="16973771" y="11604898"/>
            <a:ext cx="4968000" cy="730556"/>
          </a:xfrm>
          <a:prstGeom prst="rect">
            <a:avLst/>
          </a:prstGeom>
          <a:ln w="12700">
            <a:miter lim="400000"/>
          </a:ln>
        </p:spPr>
      </p:pic>
      <p:sp>
        <p:nvSpPr>
          <p:cNvPr id="2" name="Slide Number Placeholder 1">
            <a:extLst>
              <a:ext uri="{FF2B5EF4-FFF2-40B4-BE49-F238E27FC236}">
                <a16:creationId xmlns:a16="http://schemas.microsoft.com/office/drawing/2014/main" id="{20BA2D5E-BD4A-67BD-20B7-F3D8C188ACDB}"/>
              </a:ext>
            </a:extLst>
          </p:cNvPr>
          <p:cNvSpPr>
            <a:spLocks noGrp="1"/>
          </p:cNvSpPr>
          <p:nvPr>
            <p:ph type="sldNum" sz="quarter" idx="2"/>
          </p:nvPr>
        </p:nvSpPr>
        <p:spPr/>
        <p:txBody>
          <a:bodyPr/>
          <a:lstStyle/>
          <a:p>
            <a:fld id="{86CB4B4D-7CA3-9044-876B-883B54F8677D}" type="slidenum">
              <a:rPr lang="en-IE" smtClean="0"/>
              <a:t>1</a:t>
            </a:fld>
            <a:endParaRPr lang="en-IE"/>
          </a:p>
        </p:txBody>
      </p:sp>
      <p:sp>
        <p:nvSpPr>
          <p:cNvPr id="3" name="TextBox 2">
            <a:extLst>
              <a:ext uri="{FF2B5EF4-FFF2-40B4-BE49-F238E27FC236}">
                <a16:creationId xmlns:a16="http://schemas.microsoft.com/office/drawing/2014/main" id="{4A6A4623-AF50-72FE-C85C-E43CA838009E}"/>
              </a:ext>
            </a:extLst>
          </p:cNvPr>
          <p:cNvSpPr txBox="1"/>
          <p:nvPr/>
        </p:nvSpPr>
        <p:spPr>
          <a:xfrm>
            <a:off x="19674059" y="13162096"/>
            <a:ext cx="226771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E" sz="2000" i="0" u="none" strike="noStrike" cap="none" spc="0" normalizeH="0" baseline="0" dirty="0">
                <a:ln>
                  <a:noFill/>
                </a:ln>
                <a:solidFill>
                  <a:schemeClr val="bg1"/>
                </a:solidFill>
                <a:effectLst/>
                <a:uFillTx/>
                <a:latin typeface="Helvetica Neue"/>
                <a:ea typeface="Helvetica Neue"/>
                <a:cs typeface="Helvetica Neue"/>
                <a:sym typeface="Helvetica Neue"/>
              </a:rPr>
              <a:t>QF 509 v1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shutterstock_503223772.jpeg" descr="shutterstock_503223772.jpeg"/>
          <p:cNvPicPr>
            <a:picLocks noChangeAspect="1"/>
          </p:cNvPicPr>
          <p:nvPr/>
        </p:nvPicPr>
        <p:blipFill>
          <a:blip r:embed="rId2"/>
          <a:stretch>
            <a:fillRect/>
          </a:stretch>
        </p:blipFill>
        <p:spPr>
          <a:xfrm flipH="1">
            <a:off x="-123825" y="-196156"/>
            <a:ext cx="24631650" cy="13834991"/>
          </a:xfrm>
          <a:prstGeom prst="rect">
            <a:avLst/>
          </a:prstGeom>
          <a:ln w="12700">
            <a:miter lim="400000"/>
          </a:ln>
        </p:spPr>
      </p:pic>
      <p:sp>
        <p:nvSpPr>
          <p:cNvPr id="484" name="Rectangle"/>
          <p:cNvSpPr/>
          <p:nvPr/>
        </p:nvSpPr>
        <p:spPr>
          <a:xfrm>
            <a:off x="933932" y="1453880"/>
            <a:ext cx="22595069" cy="10125515"/>
          </a:xfrm>
          <a:prstGeom prst="rect">
            <a:avLst/>
          </a:prstGeom>
          <a:solidFill>
            <a:srgbClr val="000000">
              <a:alpha val="7134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IE" sz="4400" dirty="0"/>
          </a:p>
          <a:p>
            <a:pPr algn="just">
              <a:defRPr sz="3200" b="0">
                <a:solidFill>
                  <a:srgbClr val="FFFFFF"/>
                </a:solidFill>
                <a:latin typeface="+mn-lt"/>
                <a:ea typeface="+mn-ea"/>
                <a:cs typeface="+mn-cs"/>
                <a:sym typeface="Helvetica Neue Medium"/>
              </a:defRPr>
            </a:pPr>
            <a:r>
              <a:rPr lang="en-IE" sz="4400" dirty="0"/>
              <a:t>New members joining will be required to:</a:t>
            </a:r>
          </a:p>
          <a:p>
            <a:pPr algn="just">
              <a:defRPr sz="3200" b="0">
                <a:solidFill>
                  <a:srgbClr val="FFFFFF"/>
                </a:solidFill>
                <a:latin typeface="+mn-lt"/>
                <a:ea typeface="+mn-ea"/>
                <a:cs typeface="+mn-cs"/>
                <a:sym typeface="Helvetica Neue Medium"/>
              </a:defRPr>
            </a:pPr>
            <a:endParaRPr lang="en-IE" sz="4400" dirty="0"/>
          </a:p>
          <a:p>
            <a:pPr marL="457200" indent="-457200" algn="just">
              <a:buFont typeface="Arial" panose="020B0604020202020204" pitchFamily="34" charset="0"/>
              <a:buChar char="•"/>
              <a:defRPr sz="3200" b="0">
                <a:solidFill>
                  <a:srgbClr val="FFFFFF"/>
                </a:solidFill>
                <a:latin typeface="+mn-lt"/>
                <a:ea typeface="+mn-ea"/>
                <a:cs typeface="+mn-cs"/>
                <a:sym typeface="Helvetica Neue Medium"/>
              </a:defRPr>
            </a:pPr>
            <a:r>
              <a:rPr lang="en-IE" sz="4400" dirty="0"/>
              <a:t>Gather their packaging data for the previous calendar year.</a:t>
            </a:r>
          </a:p>
          <a:p>
            <a:pPr algn="just">
              <a:defRPr sz="3200" b="0">
                <a:solidFill>
                  <a:srgbClr val="FFFFFF"/>
                </a:solidFill>
                <a:latin typeface="+mn-lt"/>
                <a:ea typeface="+mn-ea"/>
                <a:cs typeface="+mn-cs"/>
                <a:sym typeface="Helvetica Neue Medium"/>
              </a:defRPr>
            </a:pPr>
            <a:endParaRPr lang="en-IE" sz="4400" dirty="0"/>
          </a:p>
          <a:p>
            <a:pPr marL="457200" indent="-457200" algn="just">
              <a:buFont typeface="Arial" panose="020B0604020202020204" pitchFamily="34" charset="0"/>
              <a:buChar char="•"/>
              <a:defRPr sz="3200" b="0">
                <a:solidFill>
                  <a:srgbClr val="FFFFFF"/>
                </a:solidFill>
                <a:latin typeface="+mn-lt"/>
                <a:ea typeface="+mn-ea"/>
                <a:cs typeface="+mn-cs"/>
                <a:sym typeface="Helvetica Neue Medium"/>
              </a:defRPr>
            </a:pPr>
            <a:r>
              <a:rPr lang="en-IE" sz="4400" dirty="0"/>
              <a:t>Use the Repak Packaging File provided to complete their first return</a:t>
            </a:r>
          </a:p>
          <a:p>
            <a:pPr lvl="1" indent="0" algn="just">
              <a:defRPr sz="3200" b="0">
                <a:solidFill>
                  <a:srgbClr val="FFFFFF"/>
                </a:solidFill>
                <a:latin typeface="+mn-lt"/>
                <a:ea typeface="+mn-ea"/>
                <a:cs typeface="+mn-cs"/>
                <a:sym typeface="Helvetica Neue Medium"/>
              </a:defRPr>
            </a:pPr>
            <a:r>
              <a:rPr lang="en-IE" sz="4400" dirty="0"/>
              <a:t>	- Further support is available to help input data.</a:t>
            </a:r>
          </a:p>
          <a:p>
            <a:pPr lvl="1" indent="0" algn="just">
              <a:defRPr sz="3200" b="0">
                <a:solidFill>
                  <a:srgbClr val="FFFFFF"/>
                </a:solidFill>
                <a:latin typeface="+mn-lt"/>
                <a:ea typeface="+mn-ea"/>
                <a:cs typeface="+mn-cs"/>
                <a:sym typeface="Helvetica Neue Medium"/>
              </a:defRPr>
            </a:pPr>
            <a:endParaRPr lang="en-IE" sz="4400" dirty="0"/>
          </a:p>
          <a:p>
            <a:pPr marL="457200" indent="-457200" algn="just">
              <a:buFont typeface="Arial" panose="020B0604020202020204" pitchFamily="34" charset="0"/>
              <a:buChar char="•"/>
              <a:defRPr sz="3200" b="0">
                <a:solidFill>
                  <a:srgbClr val="FFFFFF"/>
                </a:solidFill>
                <a:latin typeface="+mn-lt"/>
                <a:ea typeface="+mn-ea"/>
                <a:cs typeface="+mn-cs"/>
                <a:sym typeface="Helvetica Neue Medium"/>
              </a:defRPr>
            </a:pPr>
            <a:r>
              <a:rPr lang="en-IE" sz="4400" dirty="0"/>
              <a:t>Submit the packaging return within 4-6 weeks following training. </a:t>
            </a:r>
          </a:p>
          <a:p>
            <a:pPr algn="just">
              <a:defRPr sz="3200" b="0">
                <a:solidFill>
                  <a:srgbClr val="FFFFFF"/>
                </a:solidFill>
                <a:latin typeface="+mn-lt"/>
                <a:ea typeface="+mn-ea"/>
                <a:cs typeface="+mn-cs"/>
                <a:sym typeface="Helvetica Neue Medium"/>
              </a:defRPr>
            </a:pPr>
            <a:endParaRPr lang="en-IE" sz="4400" dirty="0"/>
          </a:p>
          <a:p>
            <a:pPr>
              <a:defRPr sz="3200" b="0">
                <a:solidFill>
                  <a:srgbClr val="FFFFFF"/>
                </a:solidFill>
                <a:latin typeface="+mn-lt"/>
                <a:ea typeface="+mn-ea"/>
                <a:cs typeface="+mn-cs"/>
                <a:sym typeface="Helvetica Neue Medium"/>
              </a:defRPr>
            </a:pPr>
            <a:endParaRPr lang="en-IE" sz="4400" dirty="0"/>
          </a:p>
          <a:p>
            <a:pPr>
              <a:defRPr sz="3200" b="0">
                <a:solidFill>
                  <a:srgbClr val="FFFFFF"/>
                </a:solidFill>
                <a:latin typeface="+mn-lt"/>
                <a:ea typeface="+mn-ea"/>
                <a:cs typeface="+mn-cs"/>
                <a:sym typeface="Helvetica Neue Medium"/>
              </a:defRPr>
            </a:pPr>
            <a:r>
              <a:rPr lang="en-IE" sz="4400" dirty="0"/>
              <a:t>Registration &amp; Compliance is only achieved once all data is 	submitted and </a:t>
            </a:r>
            <a:endParaRPr lang="en-IE"/>
          </a:p>
          <a:p>
            <a:pPr>
              <a:defRPr sz="3200" b="0">
                <a:solidFill>
                  <a:srgbClr val="FFFFFF"/>
                </a:solidFill>
                <a:latin typeface="+mn-lt"/>
                <a:ea typeface="+mn-ea"/>
                <a:cs typeface="+mn-cs"/>
                <a:sym typeface="Helvetica Neue Medium"/>
              </a:defRPr>
            </a:pPr>
            <a:r>
              <a:rPr lang="en-IE" sz="4400" dirty="0"/>
              <a:t>invoices are paid.</a:t>
            </a:r>
            <a:endParaRPr lang="en-IE" dirty="0"/>
          </a:p>
          <a:p>
            <a:pPr>
              <a:defRPr sz="3200" b="0">
                <a:solidFill>
                  <a:srgbClr val="FFFFFF"/>
                </a:solidFill>
                <a:latin typeface="+mn-lt"/>
                <a:ea typeface="+mn-ea"/>
                <a:cs typeface="+mn-cs"/>
                <a:sym typeface="Helvetica Neue Medium"/>
              </a:defRPr>
            </a:pPr>
            <a:r>
              <a:rPr lang="en-IE" sz="4400" dirty="0"/>
              <a:t>Certificates of Compliance are issued when the joining account is up to date. </a:t>
            </a:r>
            <a:r>
              <a:rPr lang="en-IE" sz="3200" dirty="0"/>
              <a:t> </a:t>
            </a:r>
          </a:p>
          <a:p>
            <a:pPr>
              <a:defRPr sz="3200" b="0">
                <a:solidFill>
                  <a:srgbClr val="FFFFFF"/>
                </a:solidFill>
                <a:latin typeface="+mn-lt"/>
                <a:ea typeface="+mn-ea"/>
                <a:cs typeface="+mn-cs"/>
                <a:sym typeface="Helvetica Neue Medium"/>
              </a:defRPr>
            </a:pPr>
            <a:endParaRPr lang="en-IE" dirty="0"/>
          </a:p>
          <a:p>
            <a:pPr>
              <a:defRPr sz="3200" b="0">
                <a:solidFill>
                  <a:srgbClr val="FFFFFF"/>
                </a:solidFill>
                <a:latin typeface="+mn-lt"/>
                <a:ea typeface="+mn-ea"/>
                <a:cs typeface="+mn-cs"/>
                <a:sym typeface="Helvetica Neue Medium"/>
              </a:defRPr>
            </a:pPr>
            <a:endParaRPr lang="en-IE" dirty="0"/>
          </a:p>
          <a:p>
            <a:pPr>
              <a:defRPr sz="3200" b="0">
                <a:solidFill>
                  <a:srgbClr val="FFFFFF"/>
                </a:solidFill>
                <a:latin typeface="+mn-lt"/>
                <a:ea typeface="+mn-ea"/>
                <a:cs typeface="+mn-cs"/>
                <a:sym typeface="Helvetica Neue Medium"/>
              </a:defRPr>
            </a:pPr>
            <a:endParaRPr dirty="0"/>
          </a:p>
        </p:txBody>
      </p:sp>
      <p:sp>
        <p:nvSpPr>
          <p:cNvPr id="489" name="Repak fees are charged twice a year. These membership fees are charged…"/>
          <p:cNvSpPr txBox="1"/>
          <p:nvPr/>
        </p:nvSpPr>
        <p:spPr>
          <a:xfrm>
            <a:off x="927441" y="2775951"/>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ct val="130000"/>
              </a:lnSpc>
              <a:defRPr sz="3900" b="0" i="1">
                <a:solidFill>
                  <a:srgbClr val="FFFFFF"/>
                </a:solidFill>
                <a:latin typeface="Arial"/>
                <a:ea typeface="Arial"/>
                <a:cs typeface="Arial"/>
                <a:sym typeface="Arial"/>
              </a:defRPr>
            </a:pPr>
            <a:endParaRPr dirty="0"/>
          </a:p>
        </p:txBody>
      </p:sp>
      <p:grpSp>
        <p:nvGrpSpPr>
          <p:cNvPr id="2" name="Group 1">
            <a:extLst>
              <a:ext uri="{FF2B5EF4-FFF2-40B4-BE49-F238E27FC236}">
                <a16:creationId xmlns:a16="http://schemas.microsoft.com/office/drawing/2014/main" id="{1C1C3494-0FFC-2770-2AB1-0F2D90899CC5}"/>
              </a:ext>
            </a:extLst>
          </p:cNvPr>
          <p:cNvGrpSpPr/>
          <p:nvPr/>
        </p:nvGrpSpPr>
        <p:grpSpPr>
          <a:xfrm>
            <a:off x="-169334" y="11736413"/>
            <a:ext cx="24722668" cy="1979587"/>
            <a:chOff x="419100" y="11736413"/>
            <a:chExt cx="24553334" cy="1854929"/>
          </a:xfrm>
        </p:grpSpPr>
        <p:sp>
          <p:nvSpPr>
            <p:cNvPr id="3" name="Rectangle">
              <a:extLst>
                <a:ext uri="{FF2B5EF4-FFF2-40B4-BE49-F238E27FC236}">
                  <a16:creationId xmlns:a16="http://schemas.microsoft.com/office/drawing/2014/main" id="{A6C3CED9-FC56-D5F9-8E24-11D0817CAB12}"/>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RPK_Logo_No_Strap_White_RGB.png" descr="RPK_Logo_No_Strap_White_RGB.png">
              <a:extLst>
                <a:ext uri="{FF2B5EF4-FFF2-40B4-BE49-F238E27FC236}">
                  <a16:creationId xmlns:a16="http://schemas.microsoft.com/office/drawing/2014/main" id="{1510B1F0-9CB0-6CD0-25BA-EDE1E9CA2A46}"/>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5" name="Image" descr="Image">
              <a:extLst>
                <a:ext uri="{FF2B5EF4-FFF2-40B4-BE49-F238E27FC236}">
                  <a16:creationId xmlns:a16="http://schemas.microsoft.com/office/drawing/2014/main" id="{DE264C34-6B69-A60B-5CF4-4E9C77178782}"/>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6" name="Slide Number Placeholder 5">
            <a:extLst>
              <a:ext uri="{FF2B5EF4-FFF2-40B4-BE49-F238E27FC236}">
                <a16:creationId xmlns:a16="http://schemas.microsoft.com/office/drawing/2014/main" id="{456FBEB7-CF52-B499-1902-8F838BCAB4BE}"/>
              </a:ext>
            </a:extLst>
          </p:cNvPr>
          <p:cNvSpPr>
            <a:spLocks noGrp="1"/>
          </p:cNvSpPr>
          <p:nvPr>
            <p:ph type="sldNum" sz="quarter" idx="2"/>
          </p:nvPr>
        </p:nvSpPr>
        <p:spPr/>
        <p:txBody>
          <a:bodyPr/>
          <a:lstStyle/>
          <a:p>
            <a:fld id="{86CB4B4D-7CA3-9044-876B-883B54F8677D}" type="slidenum">
              <a:rPr lang="en-IE" smtClean="0"/>
              <a:t>10</a:t>
            </a:fld>
            <a:endParaRPr lang="en-IE"/>
          </a:p>
        </p:txBody>
      </p:sp>
      <p:sp>
        <p:nvSpPr>
          <p:cNvPr id="7" name="TextBox 6">
            <a:extLst>
              <a:ext uri="{FF2B5EF4-FFF2-40B4-BE49-F238E27FC236}">
                <a16:creationId xmlns:a16="http://schemas.microsoft.com/office/drawing/2014/main" id="{C0C3D755-A990-9E28-99EC-CC3D2BD7B4F7}"/>
              </a:ext>
            </a:extLst>
          </p:cNvPr>
          <p:cNvSpPr txBox="1"/>
          <p:nvPr/>
        </p:nvSpPr>
        <p:spPr>
          <a:xfrm>
            <a:off x="221523" y="210833"/>
            <a:ext cx="1262085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6000" u="sng" dirty="0">
                <a:solidFill>
                  <a:srgbClr val="009E5E"/>
                </a:solidFill>
              </a:rPr>
              <a:t>Making your first Repak Return </a:t>
            </a:r>
            <a:r>
              <a:rPr lang="en-US" sz="6000" dirty="0"/>
              <a:t>	</a:t>
            </a:r>
          </a:p>
        </p:txBody>
      </p:sp>
    </p:spTree>
    <p:extLst>
      <p:ext uri="{BB962C8B-B14F-4D97-AF65-F5344CB8AC3E}">
        <p14:creationId xmlns:p14="http://schemas.microsoft.com/office/powerpoint/2010/main" val="35962341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211592878.jpeg" descr="shutterstock_211592878.jpeg"/>
          <p:cNvPicPr>
            <a:picLocks noChangeAspect="1"/>
          </p:cNvPicPr>
          <p:nvPr/>
        </p:nvPicPr>
        <p:blipFill>
          <a:blip r:embed="rId2"/>
          <a:stretch>
            <a:fillRect/>
          </a:stretch>
        </p:blipFill>
        <p:spPr>
          <a:xfrm>
            <a:off x="-169334" y="0"/>
            <a:ext cx="25247600" cy="13716000"/>
          </a:xfrm>
          <a:prstGeom prst="rect">
            <a:avLst/>
          </a:prstGeom>
          <a:solidFill>
            <a:srgbClr val="000000"/>
          </a:solidFill>
          <a:ln w="12700">
            <a:miter lim="400000"/>
          </a:ln>
        </p:spPr>
      </p:pic>
      <p:grpSp>
        <p:nvGrpSpPr>
          <p:cNvPr id="3" name="Group 2">
            <a:extLst>
              <a:ext uri="{FF2B5EF4-FFF2-40B4-BE49-F238E27FC236}">
                <a16:creationId xmlns:a16="http://schemas.microsoft.com/office/drawing/2014/main" id="{E25028DA-38E0-8563-21A6-459CA845017D}"/>
              </a:ext>
            </a:extLst>
          </p:cNvPr>
          <p:cNvGrpSpPr/>
          <p:nvPr/>
        </p:nvGrpSpPr>
        <p:grpSpPr>
          <a:xfrm>
            <a:off x="-144531" y="11736413"/>
            <a:ext cx="25116965" cy="1979587"/>
            <a:chOff x="419100" y="11736413"/>
            <a:chExt cx="24553334" cy="1854929"/>
          </a:xfrm>
        </p:grpSpPr>
        <p:sp>
          <p:nvSpPr>
            <p:cNvPr id="127" name="Rectangle"/>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8" name="RPK_Logo_No_Strap_White_RGB.png" descr="RPK_Logo_No_Strap_White_RGB.png"/>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129" name="Image" descr="Image"/>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130" name="Presentation One – Overview and Terminology"/>
          <p:cNvSpPr txBox="1"/>
          <p:nvPr/>
        </p:nvSpPr>
        <p:spPr>
          <a:xfrm>
            <a:off x="419100" y="5277415"/>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ct val="130000"/>
              </a:lnSpc>
              <a:buClr>
                <a:srgbClr val="00B16B"/>
              </a:buClr>
              <a:buSzPct val="85000"/>
              <a:defRPr sz="3900" b="0">
                <a:solidFill>
                  <a:srgbClr val="FFFFFF"/>
                </a:solidFill>
                <a:latin typeface="Arial"/>
                <a:ea typeface="Arial"/>
                <a:cs typeface="Arial"/>
                <a:sym typeface="Arial"/>
              </a:defRPr>
            </a:pPr>
            <a:endParaRPr lang="en-US"/>
          </a:p>
        </p:txBody>
      </p:sp>
      <p:sp>
        <p:nvSpPr>
          <p:cNvPr id="132" name="Training Outline"/>
          <p:cNvSpPr txBox="1"/>
          <p:nvPr/>
        </p:nvSpPr>
        <p:spPr>
          <a:xfrm>
            <a:off x="776823" y="1140090"/>
            <a:ext cx="5970056"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endParaRPr dirty="0">
              <a:solidFill>
                <a:srgbClr val="00B16B"/>
              </a:solidFill>
            </a:endParaRPr>
          </a:p>
        </p:txBody>
      </p:sp>
      <p:sp>
        <p:nvSpPr>
          <p:cNvPr id="2" name="TextBox 1">
            <a:extLst>
              <a:ext uri="{FF2B5EF4-FFF2-40B4-BE49-F238E27FC236}">
                <a16:creationId xmlns:a16="http://schemas.microsoft.com/office/drawing/2014/main" id="{D928DBC5-B446-45AD-97D6-46D190E565A0}"/>
              </a:ext>
            </a:extLst>
          </p:cNvPr>
          <p:cNvSpPr txBox="1"/>
          <p:nvPr/>
        </p:nvSpPr>
        <p:spPr>
          <a:xfrm>
            <a:off x="427928" y="1842656"/>
            <a:ext cx="23850723" cy="9733396"/>
          </a:xfrm>
          <a:prstGeom prst="rect">
            <a:avLst/>
          </a:prstGeom>
          <a:solidFill>
            <a:srgbClr val="000000">
              <a:alpha val="57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IE" sz="4000" b="0" dirty="0">
                <a:solidFill>
                  <a:schemeClr val="bg1"/>
                </a:solidFill>
                <a:latin typeface="Arial"/>
                <a:cs typeface="Arial"/>
              </a:rPr>
              <a:t>Repak will send you an email </a:t>
            </a:r>
            <a:r>
              <a:rPr lang="en-IE" sz="4000" b="0" dirty="0">
                <a:solidFill>
                  <a:schemeClr val="bg1"/>
                </a:solidFill>
                <a:latin typeface="Arial"/>
                <a:cs typeface="Calibri"/>
              </a:rPr>
              <a:t>inviting to you set up login credentials for the reporting portal.</a:t>
            </a:r>
            <a:endParaRPr lang="en-IE" sz="4000">
              <a:solidFill>
                <a:schemeClr val="bg1"/>
              </a:solidFill>
              <a:latin typeface="Arial"/>
              <a:cs typeface="Calibri"/>
            </a:endParaRPr>
          </a:p>
          <a:p>
            <a:pPr marL="571500" indent="-571500" algn="just">
              <a:buFont typeface="Arial"/>
              <a:buChar char="•"/>
            </a:pPr>
            <a:r>
              <a:rPr lang="en-IE" sz="4000" b="0" dirty="0">
                <a:solidFill>
                  <a:schemeClr val="bg1"/>
                </a:solidFill>
                <a:latin typeface="Arial"/>
                <a:cs typeface="Calibri"/>
              </a:rPr>
              <a:t>Click on the link in the invitation email to set up your Username and Password.</a:t>
            </a:r>
            <a:endParaRPr lang="en-IE" sz="4000" b="0">
              <a:solidFill>
                <a:schemeClr val="bg1"/>
              </a:solidFill>
              <a:latin typeface="Arial"/>
              <a:cs typeface="Calibri"/>
            </a:endParaRPr>
          </a:p>
          <a:p>
            <a:pPr marL="571500" indent="-571500" algn="just">
              <a:buFont typeface="Arial"/>
              <a:buChar char="•"/>
            </a:pPr>
            <a:r>
              <a:rPr lang="en-IE" sz="4000" b="0" dirty="0">
                <a:solidFill>
                  <a:schemeClr val="bg1"/>
                </a:solidFill>
                <a:latin typeface="Arial"/>
                <a:cs typeface="Arial"/>
              </a:rPr>
              <a:t>2FA enabled - when you enter your username &amp; password a 6-digit code is emailed to you. </a:t>
            </a:r>
            <a:endParaRPr lang="en-IE" sz="4000">
              <a:solidFill>
                <a:schemeClr val="bg1"/>
              </a:solidFill>
              <a:latin typeface="Arial"/>
              <a:cs typeface="Arial"/>
            </a:endParaRPr>
          </a:p>
          <a:p>
            <a:pPr marL="571500" indent="-571500" algn="just">
              <a:buFont typeface="Arial"/>
              <a:buChar char="•"/>
            </a:pPr>
            <a:r>
              <a:rPr lang="en-IE" sz="4000" b="0" dirty="0">
                <a:solidFill>
                  <a:schemeClr val="bg1"/>
                </a:solidFill>
                <a:latin typeface="Arial"/>
                <a:cs typeface="Calibri"/>
              </a:rPr>
              <a:t>Preferred browsers are Google Chrome and Microsoft Edge.</a:t>
            </a:r>
            <a:endParaRPr lang="en-IE" sz="4000">
              <a:solidFill>
                <a:schemeClr val="bg1"/>
              </a:solidFill>
              <a:latin typeface="Arial"/>
              <a:cs typeface="Arial"/>
            </a:endParaRPr>
          </a:p>
          <a:p>
            <a:pPr algn="just"/>
            <a:endParaRPr lang="en-IE" sz="4000" b="0" dirty="0">
              <a:solidFill>
                <a:schemeClr val="bg1"/>
              </a:solidFill>
              <a:latin typeface="Arial"/>
              <a:cs typeface="Arial"/>
            </a:endParaRPr>
          </a:p>
          <a:p>
            <a:r>
              <a:rPr lang="en-IE" sz="4000" b="0" dirty="0">
                <a:solidFill>
                  <a:schemeClr val="bg1"/>
                </a:solidFill>
                <a:latin typeface="Arial"/>
                <a:cs typeface="Arial"/>
              </a:rPr>
              <a:t>Repak Portal </a:t>
            </a:r>
            <a:r>
              <a:rPr lang="en-IE" sz="4000" b="0" dirty="0">
                <a:solidFill>
                  <a:srgbClr val="0000FF"/>
                </a:solidFill>
                <a:latin typeface="Arial"/>
                <a:cs typeface="Segoe UI"/>
                <a:hlinkClick r:id="rId5"/>
              </a:rPr>
              <a:t>https://repaklive.powerappsportals.com/rols/</a:t>
            </a:r>
            <a:endParaRPr lang="en-IE" sz="4000">
              <a:latin typeface="Arial"/>
            </a:endParaRPr>
          </a:p>
          <a:p>
            <a:pPr algn="just"/>
            <a:endParaRPr lang="en-IE" sz="4000" b="0" dirty="0">
              <a:solidFill>
                <a:schemeClr val="bg1"/>
              </a:solidFill>
              <a:latin typeface="Arial"/>
              <a:cs typeface="Segoe UI"/>
            </a:endParaRPr>
          </a:p>
          <a:p>
            <a:r>
              <a:rPr lang="en-IE" sz="4000" b="0" dirty="0">
                <a:solidFill>
                  <a:schemeClr val="bg1"/>
                </a:solidFill>
                <a:latin typeface="Arial"/>
                <a:cs typeface="Segoe UI"/>
              </a:rPr>
              <a:t>Full support is available to assist in accessing the portal and submitting your packaging data.</a:t>
            </a:r>
            <a:endParaRPr lang="en-IE" sz="4000" b="0">
              <a:solidFill>
                <a:schemeClr val="bg1"/>
              </a:solidFill>
              <a:latin typeface="Arial"/>
              <a:cs typeface="Segoe UI"/>
            </a:endParaRPr>
          </a:p>
          <a:p>
            <a:pPr algn="just"/>
            <a:endParaRPr lang="en-IE" sz="4000" b="0" dirty="0">
              <a:solidFill>
                <a:schemeClr val="bg1"/>
              </a:solidFill>
              <a:latin typeface="Arial"/>
              <a:cs typeface="Arial"/>
            </a:endParaRPr>
          </a:p>
          <a:p>
            <a:pPr algn="just"/>
            <a:endParaRPr lang="en-IE" sz="4000" b="0" dirty="0">
              <a:latin typeface="Calibri"/>
              <a:cs typeface="Arial"/>
            </a:endParaRPr>
          </a:p>
          <a:p>
            <a:pPr algn="just"/>
            <a:endParaRPr lang="en-IE" sz="4000" b="0" dirty="0"/>
          </a:p>
          <a:p>
            <a:pPr algn="just"/>
            <a:endParaRPr lang="en-IE" sz="4000" b="0" dirty="0">
              <a:latin typeface="Calibri"/>
              <a:cs typeface="Arial"/>
            </a:endParaRPr>
          </a:p>
          <a:p>
            <a:pPr algn="just"/>
            <a:endParaRPr lang="en-IE" sz="4000" b="0" i="1" dirty="0">
              <a:latin typeface="Calibri"/>
              <a:cs typeface="Arial"/>
            </a:endParaRPr>
          </a:p>
          <a:p>
            <a:pPr marL="457200" algn="just"/>
            <a:endParaRPr lang="en-IE"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lvl="1" indent="0" algn="just">
              <a:lnSpc>
                <a:spcPct val="107000"/>
              </a:lnSpc>
            </a:pPr>
            <a:endParaRPr lang="en-IE"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CACA03-3459-1095-93F3-3F5D6695A00D}"/>
              </a:ext>
            </a:extLst>
          </p:cNvPr>
          <p:cNvSpPr txBox="1"/>
          <p:nvPr/>
        </p:nvSpPr>
        <p:spPr>
          <a:xfrm>
            <a:off x="425904" y="399773"/>
            <a:ext cx="1864613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IE" sz="5400" dirty="0">
                <a:solidFill>
                  <a:srgbClr val="009E5E"/>
                </a:solidFill>
                <a:latin typeface="Arial"/>
                <a:cs typeface="Arial"/>
              </a:rPr>
              <a:t>Reporting Portal – making your packaging submissions.</a:t>
            </a:r>
          </a:p>
        </p:txBody>
      </p:sp>
      <p:sp>
        <p:nvSpPr>
          <p:cNvPr id="5" name="Slide Number Placeholder 4">
            <a:extLst>
              <a:ext uri="{FF2B5EF4-FFF2-40B4-BE49-F238E27FC236}">
                <a16:creationId xmlns:a16="http://schemas.microsoft.com/office/drawing/2014/main" id="{9C548A9F-F6FD-C568-B1B0-794D53BBDB29}"/>
              </a:ext>
            </a:extLst>
          </p:cNvPr>
          <p:cNvSpPr>
            <a:spLocks noGrp="1"/>
          </p:cNvSpPr>
          <p:nvPr>
            <p:ph type="sldNum" sz="quarter" idx="2"/>
          </p:nvPr>
        </p:nvSpPr>
        <p:spPr/>
        <p:txBody>
          <a:bodyPr/>
          <a:lstStyle/>
          <a:p>
            <a:fld id="{86CB4B4D-7CA3-9044-876B-883B54F8677D}" type="slidenum">
              <a:rPr lang="en-IE" smtClean="0"/>
              <a:t>11</a:t>
            </a:fld>
            <a:endParaRPr lang="en-IE"/>
          </a:p>
        </p:txBody>
      </p:sp>
      <p:pic>
        <p:nvPicPr>
          <p:cNvPr id="6" name="Picture 5" descr="A screenshot of a computer&#10;&#10;Description automatically generated">
            <a:extLst>
              <a:ext uri="{FF2B5EF4-FFF2-40B4-BE49-F238E27FC236}">
                <a16:creationId xmlns:a16="http://schemas.microsoft.com/office/drawing/2014/main" id="{7C6EC089-07BB-0E7D-7EB4-C68AE8136A01}"/>
              </a:ext>
            </a:extLst>
          </p:cNvPr>
          <p:cNvPicPr>
            <a:picLocks noChangeAspect="1"/>
          </p:cNvPicPr>
          <p:nvPr/>
        </p:nvPicPr>
        <p:blipFill>
          <a:blip r:embed="rId6"/>
          <a:stretch>
            <a:fillRect/>
          </a:stretch>
        </p:blipFill>
        <p:spPr>
          <a:xfrm>
            <a:off x="4645202" y="7317129"/>
            <a:ext cx="13659292" cy="3857644"/>
          </a:xfrm>
          <a:prstGeom prst="rect">
            <a:avLst/>
          </a:prstGeom>
        </p:spPr>
      </p:pic>
    </p:spTree>
    <p:extLst>
      <p:ext uri="{BB962C8B-B14F-4D97-AF65-F5344CB8AC3E}">
        <p14:creationId xmlns:p14="http://schemas.microsoft.com/office/powerpoint/2010/main" val="3139000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shutterstock_518231311.jpeg" descr="shutterstock_518231311.jpeg"/>
          <p:cNvPicPr>
            <a:picLocks noChangeAspect="1"/>
          </p:cNvPicPr>
          <p:nvPr/>
        </p:nvPicPr>
        <p:blipFill>
          <a:blip r:embed="rId2"/>
          <a:stretch>
            <a:fillRect/>
          </a:stretch>
        </p:blipFill>
        <p:spPr>
          <a:xfrm flipH="1">
            <a:off x="-45755" y="14686"/>
            <a:ext cx="24475509" cy="13767732"/>
          </a:xfrm>
          <a:prstGeom prst="rect">
            <a:avLst/>
          </a:prstGeom>
          <a:ln w="12700">
            <a:miter lim="400000"/>
          </a:ln>
        </p:spPr>
      </p:pic>
      <p:sp>
        <p:nvSpPr>
          <p:cNvPr id="208" name="What is Packaging?"/>
          <p:cNvSpPr txBox="1"/>
          <p:nvPr/>
        </p:nvSpPr>
        <p:spPr>
          <a:xfrm>
            <a:off x="1029692" y="4659242"/>
            <a:ext cx="102657" cy="71160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0000"/>
              </a:lnSpc>
              <a:defRPr sz="3900">
                <a:solidFill>
                  <a:srgbClr val="FFFFFF"/>
                </a:solidFill>
                <a:latin typeface="Arial"/>
                <a:ea typeface="Arial"/>
                <a:cs typeface="Arial"/>
                <a:sym typeface="Arial"/>
              </a:defRPr>
            </a:lvl1pPr>
          </a:lstStyle>
          <a:p>
            <a:endParaRPr dirty="0"/>
          </a:p>
        </p:txBody>
      </p:sp>
      <p:sp>
        <p:nvSpPr>
          <p:cNvPr id="211" name="7"/>
          <p:cNvSpPr txBox="1"/>
          <p:nvPr/>
        </p:nvSpPr>
        <p:spPr>
          <a:xfrm>
            <a:off x="23608771" y="-14684"/>
            <a:ext cx="10265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13" name="Packaging Terms">
            <a:extLst>
              <a:ext uri="{FF2B5EF4-FFF2-40B4-BE49-F238E27FC236}">
                <a16:creationId xmlns:a16="http://schemas.microsoft.com/office/drawing/2014/main" id="{0114DE39-A685-4F0C-8231-E840C346EB33}"/>
              </a:ext>
            </a:extLst>
          </p:cNvPr>
          <p:cNvSpPr txBox="1"/>
          <p:nvPr/>
        </p:nvSpPr>
        <p:spPr>
          <a:xfrm>
            <a:off x="1029692" y="8476445"/>
            <a:ext cx="102657" cy="625812"/>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endParaRPr sz="3400" b="0" dirty="0">
              <a:solidFill>
                <a:schemeClr val="bg1"/>
              </a:solidFill>
            </a:endParaRPr>
          </a:p>
        </p:txBody>
      </p:sp>
      <p:sp>
        <p:nvSpPr>
          <p:cNvPr id="5" name="TextBox 4">
            <a:extLst>
              <a:ext uri="{FF2B5EF4-FFF2-40B4-BE49-F238E27FC236}">
                <a16:creationId xmlns:a16="http://schemas.microsoft.com/office/drawing/2014/main" id="{0ED3D856-A105-8489-BEC5-66D3148DF23E}"/>
              </a:ext>
            </a:extLst>
          </p:cNvPr>
          <p:cNvSpPr txBox="1"/>
          <p:nvPr/>
        </p:nvSpPr>
        <p:spPr>
          <a:xfrm>
            <a:off x="449279" y="2335669"/>
            <a:ext cx="22896235" cy="8597225"/>
          </a:xfrm>
          <a:prstGeom prst="rect">
            <a:avLst/>
          </a:prstGeom>
          <a:solidFill>
            <a:schemeClr val="tx1">
              <a:alpha val="5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anose="020B0604020202020204" pitchFamily="34" charset="0"/>
              <a:buChar char="•"/>
            </a:pPr>
            <a:r>
              <a:rPr kumimoji="0" lang="en-US" sz="40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Eco fee modulation – part of the EU Waste Framework Directive. </a:t>
            </a:r>
          </a:p>
          <a:p>
            <a:pPr algn="l"/>
            <a:r>
              <a:rPr lang="en-US" sz="4000" b="0" dirty="0">
                <a:solidFill>
                  <a:schemeClr val="bg1"/>
                </a:solidFill>
                <a:latin typeface="Arial" panose="020B0604020202020204" pitchFamily="34" charset="0"/>
                <a:cs typeface="Arial" panose="020B0604020202020204" pitchFamily="34" charset="0"/>
              </a:rPr>
              <a:t>	</a:t>
            </a:r>
            <a:r>
              <a:rPr lang="en-US" sz="3600" b="0" dirty="0">
                <a:solidFill>
                  <a:schemeClr val="bg1"/>
                </a:solidFill>
                <a:latin typeface="Arial" panose="020B0604020202020204" pitchFamily="34" charset="0"/>
                <a:cs typeface="Arial" panose="020B0604020202020204" pitchFamily="34" charset="0"/>
              </a:rPr>
              <a:t>- One of the key tools is the Eco-modulation of Extended Producer Responsibility (EPR) fees.</a:t>
            </a:r>
          </a:p>
          <a:p>
            <a:pPr marL="571500" indent="-571500" algn="l">
              <a:buFont typeface="Arial" panose="020B0604020202020204" pitchFamily="34" charset="0"/>
              <a:buChar char="•"/>
            </a:pPr>
            <a:endParaRPr lang="en-US" sz="4000" b="0" dirty="0">
              <a:solidFill>
                <a:schemeClr val="bg1"/>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4000" dirty="0">
                <a:solidFill>
                  <a:schemeClr val="bg1"/>
                </a:solidFill>
                <a:latin typeface="Arial" panose="020B0604020202020204" pitchFamily="34" charset="0"/>
                <a:cs typeface="Arial" panose="020B0604020202020204" pitchFamily="34" charset="0"/>
              </a:rPr>
              <a:t>Linked to net cost of waste management and will change depending on these costs.</a:t>
            </a:r>
          </a:p>
          <a:p>
            <a:pPr algn="l"/>
            <a:r>
              <a:rPr lang="en-US" sz="4000" b="0" dirty="0">
                <a:solidFill>
                  <a:schemeClr val="bg1"/>
                </a:solidFill>
                <a:latin typeface="Arial"/>
                <a:cs typeface="Arial"/>
              </a:rPr>
              <a:t>	</a:t>
            </a:r>
            <a:r>
              <a:rPr lang="en-US" sz="3600" b="0" dirty="0">
                <a:solidFill>
                  <a:schemeClr val="bg1"/>
                </a:solidFill>
                <a:latin typeface="Arial"/>
                <a:cs typeface="Arial"/>
              </a:rPr>
              <a:t>- Eco-modulation of fees introduced to improve the recyclability of and to </a:t>
            </a:r>
            <a:r>
              <a:rPr lang="en-US" sz="3600" b="0" dirty="0" err="1">
                <a:solidFill>
                  <a:schemeClr val="bg1"/>
                </a:solidFill>
                <a:latin typeface="Arial"/>
                <a:cs typeface="Arial"/>
              </a:rPr>
              <a:t>incentivise</a:t>
            </a:r>
            <a:r>
              <a:rPr lang="en-US" sz="3600" b="0" dirty="0">
                <a:solidFill>
                  <a:schemeClr val="bg1"/>
                </a:solidFill>
                <a:latin typeface="Arial"/>
                <a:cs typeface="Arial"/>
              </a:rPr>
              <a:t> the eco-design</a:t>
            </a:r>
          </a:p>
          <a:p>
            <a:pPr algn="l"/>
            <a:r>
              <a:rPr lang="en-US" sz="3600" b="0" dirty="0">
                <a:solidFill>
                  <a:schemeClr val="bg1"/>
                </a:solidFill>
                <a:latin typeface="Arial"/>
                <a:cs typeface="Arial"/>
              </a:rPr>
              <a:t>         of products.</a:t>
            </a:r>
            <a:endParaRPr lang="en-US" dirty="0">
              <a:solidFill>
                <a:schemeClr val="bg1"/>
              </a:solidFill>
            </a:endParaRPr>
          </a:p>
          <a:p>
            <a:pPr marR="0" algn="l" defTabSz="825500" rtl="0" fontAlgn="auto" latinLnBrk="0" hangingPunct="0">
              <a:lnSpc>
                <a:spcPct val="100000"/>
              </a:lnSpc>
              <a:spcBef>
                <a:spcPts val="0"/>
              </a:spcBef>
              <a:spcAft>
                <a:spcPts val="0"/>
              </a:spcAft>
              <a:buClrTx/>
              <a:buSzTx/>
              <a:tabLst/>
            </a:pPr>
            <a:endParaRPr lang="en-US" sz="4000" b="0" dirty="0">
              <a:solidFill>
                <a:schemeClr val="bg1"/>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4000" dirty="0">
                <a:solidFill>
                  <a:schemeClr val="bg1"/>
                </a:solidFill>
                <a:latin typeface="Arial" panose="020B0604020202020204" pitchFamily="34" charset="0"/>
                <a:cs typeface="Arial" panose="020B0604020202020204" pitchFamily="34" charset="0"/>
              </a:rPr>
              <a:t>Net cost of handling materials that are not recycled is higher than for materials that are. </a:t>
            </a:r>
          </a:p>
          <a:p>
            <a:pPr algn="l"/>
            <a:r>
              <a:rPr lang="en-US" sz="4000" b="0" dirty="0">
                <a:solidFill>
                  <a:schemeClr val="bg1"/>
                </a:solidFill>
                <a:latin typeface="Arial"/>
                <a:cs typeface="Arial"/>
              </a:rPr>
              <a:t>	</a:t>
            </a:r>
            <a:r>
              <a:rPr lang="en-US" sz="3600" b="0" dirty="0">
                <a:solidFill>
                  <a:schemeClr val="bg1"/>
                </a:solidFill>
                <a:latin typeface="Arial"/>
                <a:cs typeface="Arial"/>
              </a:rPr>
              <a:t>- From a packaging perspective, under Eco fee modulation, non-recyclable packaging will command</a:t>
            </a:r>
          </a:p>
          <a:p>
            <a:pPr algn="l"/>
            <a:r>
              <a:rPr lang="en-US" sz="3600" b="0" dirty="0">
                <a:solidFill>
                  <a:schemeClr val="bg1"/>
                </a:solidFill>
                <a:latin typeface="Arial"/>
                <a:cs typeface="Arial"/>
              </a:rPr>
              <a:t>         higher EPR fees than packaging materials that are recyclable across Europe</a:t>
            </a:r>
            <a:r>
              <a:rPr kumimoji="0" lang="en-US" sz="3600" b="0" i="0" u="none" strike="noStrike" cap="none" spc="0" normalizeH="0" baseline="0" dirty="0">
                <a:ln>
                  <a:noFill/>
                </a:ln>
                <a:solidFill>
                  <a:schemeClr val="bg1"/>
                </a:solidFill>
                <a:effectLst/>
                <a:uFillTx/>
                <a:latin typeface="Arial"/>
                <a:cs typeface="Arial"/>
                <a:sym typeface="Helvetica Neue"/>
              </a:rPr>
              <a:t> to schemes such as Repak.</a:t>
            </a:r>
            <a:r>
              <a:rPr lang="en-US" sz="3600" b="0" dirty="0">
                <a:solidFill>
                  <a:schemeClr val="bg1"/>
                </a:solidFill>
                <a:latin typeface="Arial"/>
                <a:cs typeface="Arial"/>
              </a:rPr>
              <a:t> </a:t>
            </a:r>
            <a:endParaRPr lang="en-US">
              <a:solidFill>
                <a:schemeClr val="bg1"/>
              </a:solidFill>
            </a:endParaRPr>
          </a:p>
          <a:p>
            <a:pPr marR="0" algn="l" defTabSz="825500" rtl="0" fontAlgn="auto" latinLnBrk="0" hangingPunct="0">
              <a:lnSpc>
                <a:spcPct val="100000"/>
              </a:lnSpc>
              <a:spcBef>
                <a:spcPts val="0"/>
              </a:spcBef>
              <a:spcAft>
                <a:spcPts val="0"/>
              </a:spcAft>
              <a:buClrTx/>
              <a:buSzTx/>
              <a:tabLst/>
            </a:pPr>
            <a:endParaRPr lang="en-US" sz="4000" b="0" dirty="0">
              <a:solidFill>
                <a:schemeClr val="bg1"/>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4000" dirty="0">
                <a:solidFill>
                  <a:schemeClr val="bg1"/>
                </a:solidFill>
                <a:latin typeface="Arial"/>
                <a:cs typeface="Arial"/>
              </a:rPr>
              <a:t>Eco fee modulation is fully rolled out for Plastic &amp; Composite packaging and in progress</a:t>
            </a:r>
          </a:p>
          <a:p>
            <a:pPr algn="l"/>
            <a:r>
              <a:rPr lang="en-US" sz="4000" dirty="0">
                <a:solidFill>
                  <a:schemeClr val="bg1"/>
                </a:solidFill>
                <a:latin typeface="Arial"/>
                <a:cs typeface="Arial"/>
              </a:rPr>
              <a:t>    for all other packaging materials.</a:t>
            </a:r>
            <a:endParaRPr lang="en-US">
              <a:solidFill>
                <a:schemeClr val="bg1"/>
              </a:solidFill>
            </a:endParaRPr>
          </a:p>
          <a:p>
            <a:pPr marR="0" algn="l" defTabSz="825500" rtl="0" fontAlgn="auto" latinLnBrk="0" hangingPunct="0">
              <a:lnSpc>
                <a:spcPct val="100000"/>
              </a:lnSpc>
              <a:spcBef>
                <a:spcPts val="0"/>
              </a:spcBef>
              <a:spcAft>
                <a:spcPts val="0"/>
              </a:spcAft>
              <a:buClrTx/>
              <a:buSzTx/>
              <a:tabLst/>
            </a:pPr>
            <a:r>
              <a:rPr lang="en-US" sz="4000" dirty="0">
                <a:solidFill>
                  <a:schemeClr val="bg1"/>
                </a:solidFill>
                <a:latin typeface="Arial" panose="020B0604020202020204" pitchFamily="34" charset="0"/>
                <a:cs typeface="Arial" panose="020B0604020202020204" pitchFamily="34" charset="0"/>
              </a:rPr>
              <a:t> </a:t>
            </a:r>
            <a:r>
              <a:rPr kumimoji="0" lang="en-US" sz="40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 </a:t>
            </a:r>
          </a:p>
        </p:txBody>
      </p:sp>
      <p:sp>
        <p:nvSpPr>
          <p:cNvPr id="4" name="TextBox 3">
            <a:extLst>
              <a:ext uri="{FF2B5EF4-FFF2-40B4-BE49-F238E27FC236}">
                <a16:creationId xmlns:a16="http://schemas.microsoft.com/office/drawing/2014/main" id="{28875A29-5349-4B94-1208-AF0C3318E55C}"/>
              </a:ext>
            </a:extLst>
          </p:cNvPr>
          <p:cNvSpPr txBox="1"/>
          <p:nvPr/>
        </p:nvSpPr>
        <p:spPr>
          <a:xfrm>
            <a:off x="449279" y="295116"/>
            <a:ext cx="1196299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5400" dirty="0">
                <a:solidFill>
                  <a:srgbClr val="00B16B"/>
                </a:solidFill>
                <a:latin typeface="Arial"/>
                <a:cs typeface="Arial"/>
              </a:rPr>
              <a:t>Eco Fee Modulation for Packaging </a:t>
            </a:r>
            <a:endParaRPr lang="en-IE" sz="5400" dirty="0">
              <a:solidFill>
                <a:srgbClr val="00B16B"/>
              </a:solidFill>
              <a:latin typeface="Arial"/>
              <a:cs typeface="Arial"/>
            </a:endParaRPr>
          </a:p>
        </p:txBody>
      </p:sp>
      <p:pic>
        <p:nvPicPr>
          <p:cNvPr id="2" name="Picture 1">
            <a:extLst>
              <a:ext uri="{FF2B5EF4-FFF2-40B4-BE49-F238E27FC236}">
                <a16:creationId xmlns:a16="http://schemas.microsoft.com/office/drawing/2014/main" id="{38BC98BB-084D-5A1A-787D-706BB30B5F66}"/>
              </a:ext>
            </a:extLst>
          </p:cNvPr>
          <p:cNvPicPr>
            <a:picLocks noChangeAspect="1"/>
          </p:cNvPicPr>
          <p:nvPr/>
        </p:nvPicPr>
        <p:blipFill>
          <a:blip r:embed="rId3"/>
          <a:stretch>
            <a:fillRect/>
          </a:stretch>
        </p:blipFill>
        <p:spPr>
          <a:xfrm>
            <a:off x="-45756" y="11801218"/>
            <a:ext cx="24429756" cy="1981200"/>
          </a:xfrm>
          <a:prstGeom prst="rect">
            <a:avLst/>
          </a:prstGeom>
        </p:spPr>
      </p:pic>
      <p:sp>
        <p:nvSpPr>
          <p:cNvPr id="3" name="Slide Number Placeholder 2">
            <a:extLst>
              <a:ext uri="{FF2B5EF4-FFF2-40B4-BE49-F238E27FC236}">
                <a16:creationId xmlns:a16="http://schemas.microsoft.com/office/drawing/2014/main" id="{3F331591-8216-940D-FA26-69A94E61B5EE}"/>
              </a:ext>
            </a:extLst>
          </p:cNvPr>
          <p:cNvSpPr>
            <a:spLocks noGrp="1"/>
          </p:cNvSpPr>
          <p:nvPr>
            <p:ph type="sldNum" sz="quarter" idx="2"/>
          </p:nvPr>
        </p:nvSpPr>
        <p:spPr/>
        <p:txBody>
          <a:bodyPr/>
          <a:lstStyle/>
          <a:p>
            <a:fld id="{86CB4B4D-7CA3-9044-876B-883B54F8677D}" type="slidenum">
              <a:rPr lang="en-IE" smtClean="0"/>
              <a:t>12</a:t>
            </a:fld>
            <a:endParaRPr lang="en-IE"/>
          </a:p>
        </p:txBody>
      </p:sp>
    </p:spTree>
    <p:extLst>
      <p:ext uri="{BB962C8B-B14F-4D97-AF65-F5344CB8AC3E}">
        <p14:creationId xmlns:p14="http://schemas.microsoft.com/office/powerpoint/2010/main" val="40455667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shutterstock_687769351.jpeg" descr="shutterstock_687769351.jpeg"/>
          <p:cNvPicPr>
            <a:picLocks noChangeAspect="1"/>
          </p:cNvPicPr>
          <p:nvPr/>
        </p:nvPicPr>
        <p:blipFill>
          <a:blip r:embed="rId2"/>
          <a:stretch>
            <a:fillRect/>
          </a:stretch>
        </p:blipFill>
        <p:spPr>
          <a:xfrm>
            <a:off x="0" y="0"/>
            <a:ext cx="24513612" cy="13559481"/>
          </a:xfrm>
          <a:prstGeom prst="rect">
            <a:avLst/>
          </a:prstGeom>
          <a:ln w="12700">
            <a:miter lim="400000"/>
          </a:ln>
        </p:spPr>
      </p:pic>
      <p:sp>
        <p:nvSpPr>
          <p:cNvPr id="497" name="Rectangle"/>
          <p:cNvSpPr/>
          <p:nvPr/>
        </p:nvSpPr>
        <p:spPr>
          <a:xfrm>
            <a:off x="352079" y="1984440"/>
            <a:ext cx="21772425" cy="8372133"/>
          </a:xfrm>
          <a:prstGeom prst="rect">
            <a:avLst/>
          </a:prstGeom>
          <a:solidFill>
            <a:schemeClr val="bg2">
              <a:lumMod val="25000"/>
              <a:alpha val="71344"/>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99" name="Fee Rebate"/>
          <p:cNvSpPr txBox="1"/>
          <p:nvPr/>
        </p:nvSpPr>
        <p:spPr>
          <a:xfrm>
            <a:off x="930955" y="506713"/>
            <a:ext cx="5433985" cy="1118255"/>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sz="6600" dirty="0">
                <a:solidFill>
                  <a:srgbClr val="009E5E"/>
                </a:solidFill>
              </a:rPr>
              <a:t>Fee Rebate</a:t>
            </a:r>
          </a:p>
        </p:txBody>
      </p:sp>
      <p:sp>
        <p:nvSpPr>
          <p:cNvPr id="501"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02"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503"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504" name="Fee Rebates were introduced in 2015 and are communicated each half year depending…"/>
          <p:cNvSpPr txBox="1"/>
          <p:nvPr/>
        </p:nvSpPr>
        <p:spPr>
          <a:xfrm>
            <a:off x="927100" y="2209192"/>
            <a:ext cx="20297223" cy="50327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indent="0" algn="l" defTabSz="457200">
              <a:lnSpc>
                <a:spcPct val="130000"/>
              </a:lnSpc>
              <a:buClr>
                <a:srgbClr val="00B16B"/>
              </a:buClr>
              <a:buSzPct val="85000"/>
              <a:defRPr sz="3900" b="0">
                <a:solidFill>
                  <a:srgbClr val="FFFFFF"/>
                </a:solidFill>
                <a:latin typeface="Arial"/>
                <a:ea typeface="Arial"/>
                <a:cs typeface="Arial"/>
                <a:sym typeface="Arial"/>
              </a:defRPr>
            </a:pPr>
            <a:r>
              <a:rPr sz="3900" dirty="0">
                <a:latin typeface="Arial" panose="020B0604020202020204" pitchFamily="34" charset="0"/>
                <a:cs typeface="Arial" panose="020B0604020202020204" pitchFamily="34" charset="0"/>
              </a:rPr>
              <a:t>Fee Rebates were introduced in 2015 and </a:t>
            </a:r>
            <a:r>
              <a:rPr lang="en-IE" sz="3900" dirty="0">
                <a:latin typeface="Arial" panose="020B0604020202020204" pitchFamily="34" charset="0"/>
                <a:cs typeface="Arial" panose="020B0604020202020204" pitchFamily="34" charset="0"/>
              </a:rPr>
              <a:t>details are</a:t>
            </a:r>
            <a:r>
              <a:rPr sz="3900" dirty="0">
                <a:latin typeface="Arial" panose="020B0604020202020204" pitchFamily="34" charset="0"/>
                <a:cs typeface="Arial" panose="020B0604020202020204" pitchFamily="34" charset="0"/>
              </a:rPr>
              <a:t> communicated </a:t>
            </a:r>
            <a:r>
              <a:rPr lang="en-IE" sz="3900" dirty="0">
                <a:latin typeface="Arial" panose="020B0604020202020204" pitchFamily="34" charset="0"/>
                <a:cs typeface="Arial" panose="020B0604020202020204" pitchFamily="34" charset="0"/>
              </a:rPr>
              <a:t>from the Membership </a:t>
            </a:r>
          </a:p>
          <a:p>
            <a:pPr lvl="1" indent="0" algn="l" defTabSz="457200">
              <a:lnSpc>
                <a:spcPct val="130000"/>
              </a:lnSpc>
              <a:buClr>
                <a:srgbClr val="00B16B"/>
              </a:buClr>
              <a:buSzPct val="85000"/>
              <a:defRPr sz="3900" b="0">
                <a:solidFill>
                  <a:srgbClr val="FFFFFF"/>
                </a:solidFill>
                <a:latin typeface="Arial"/>
                <a:ea typeface="Arial"/>
                <a:cs typeface="Arial"/>
                <a:sym typeface="Arial"/>
              </a:defRPr>
            </a:pPr>
            <a:r>
              <a:rPr lang="en-IE" sz="3900" dirty="0">
                <a:latin typeface="Arial"/>
                <a:cs typeface="Arial"/>
              </a:rPr>
              <a:t>Department e</a:t>
            </a:r>
            <a:r>
              <a:rPr sz="3900" dirty="0">
                <a:latin typeface="Arial"/>
                <a:cs typeface="Arial"/>
              </a:rPr>
              <a:t>ach half year depending on Repak’s financial performance.</a:t>
            </a:r>
            <a:r>
              <a:rPr lang="en-US" sz="3900" dirty="0">
                <a:latin typeface="Arial"/>
                <a:cs typeface="Arial"/>
              </a:rPr>
              <a:t> </a:t>
            </a:r>
            <a:endParaRPr lang="en-IE" sz="3900" dirty="0">
              <a:latin typeface="Arial" panose="020B0604020202020204" pitchFamily="34" charset="0"/>
              <a:cs typeface="Arial" panose="020B0604020202020204" pitchFamily="34" charset="0"/>
            </a:endParaRPr>
          </a:p>
          <a:p>
            <a:pPr marL="228600" lvl="1" indent="-228600" algn="l" defTabSz="457200">
              <a:lnSpc>
                <a:spcPct val="130000"/>
              </a:lnSpc>
              <a:buClr>
                <a:srgbClr val="00B16B"/>
              </a:buClr>
              <a:buSzPct val="85000"/>
              <a:buBlip>
                <a:blip r:embed="rId5"/>
              </a:buBlip>
              <a:defRPr sz="3900" b="0">
                <a:solidFill>
                  <a:srgbClr val="FFFFFF"/>
                </a:solidFill>
                <a:latin typeface="Arial"/>
                <a:ea typeface="Arial"/>
                <a:cs typeface="Arial"/>
                <a:sym typeface="Arial"/>
              </a:defRPr>
            </a:pPr>
            <a:endParaRPr lang="en-IE" sz="3900" dirty="0">
              <a:latin typeface="Arial" panose="020B0604020202020204" pitchFamily="34" charset="0"/>
              <a:cs typeface="Arial" panose="020B0604020202020204" pitchFamily="34" charset="0"/>
            </a:endParaRPr>
          </a:p>
          <a:p>
            <a:pPr lvl="1" indent="0" algn="l" defTabSz="457200">
              <a:lnSpc>
                <a:spcPct val="110000"/>
              </a:lnSpc>
              <a:buClr>
                <a:srgbClr val="00B16B"/>
              </a:buClr>
              <a:defRPr sz="3900" b="0">
                <a:solidFill>
                  <a:srgbClr val="FFFFFF"/>
                </a:solidFill>
                <a:latin typeface="Arial"/>
                <a:ea typeface="Arial"/>
                <a:cs typeface="Arial"/>
                <a:sym typeface="Arial"/>
              </a:defRPr>
            </a:pPr>
            <a:r>
              <a:rPr sz="3900" dirty="0">
                <a:latin typeface="Arial" panose="020B0604020202020204" pitchFamily="34" charset="0"/>
                <a:cs typeface="Arial" panose="020B0604020202020204" pitchFamily="34" charset="0"/>
              </a:rPr>
              <a:t>Regular members qualify </a:t>
            </a:r>
            <a:r>
              <a:rPr lang="en-IE" sz="3900" dirty="0">
                <a:latin typeface="Arial" panose="020B0604020202020204" pitchFamily="34" charset="0"/>
                <a:cs typeface="Arial" panose="020B0604020202020204" pitchFamily="34" charset="0"/>
              </a:rPr>
              <a:t>for each Rebate </a:t>
            </a:r>
            <a:r>
              <a:rPr sz="3900" dirty="0">
                <a:latin typeface="Arial" panose="020B0604020202020204" pitchFamily="34" charset="0"/>
                <a:cs typeface="Arial" panose="020B0604020202020204" pitchFamily="34" charset="0"/>
              </a:rPr>
              <a:t>by</a:t>
            </a:r>
            <a:r>
              <a:rPr lang="en-US" sz="3900" dirty="0">
                <a:latin typeface="Arial" panose="020B0604020202020204" pitchFamily="34" charset="0"/>
                <a:cs typeface="Arial" panose="020B0604020202020204" pitchFamily="34" charset="0"/>
              </a:rPr>
              <a:t>:</a:t>
            </a:r>
            <a:endParaRPr lang="en-IE" sz="3900" dirty="0">
              <a:latin typeface="Arial" panose="020B0604020202020204" pitchFamily="34" charset="0"/>
              <a:cs typeface="Arial" panose="020B0604020202020204" pitchFamily="34" charset="0"/>
            </a:endParaRPr>
          </a:p>
          <a:p>
            <a:pPr marL="571500" lvl="1" indent="-571500" algn="l" defTabSz="457200">
              <a:lnSpc>
                <a:spcPct val="110000"/>
              </a:lnSpc>
              <a:buClr>
                <a:srgbClr val="00B16B"/>
              </a:buClr>
              <a:buFont typeface="Arial" panose="020B0604020202020204" pitchFamily="34" charset="0"/>
              <a:buChar char="•"/>
              <a:defRPr sz="3900" b="0">
                <a:solidFill>
                  <a:srgbClr val="FFFFFF"/>
                </a:solidFill>
                <a:latin typeface="Arial"/>
                <a:ea typeface="Arial"/>
                <a:cs typeface="Arial"/>
                <a:sym typeface="Arial"/>
              </a:defRPr>
            </a:pPr>
            <a:r>
              <a:rPr lang="en-IE" sz="3900" dirty="0">
                <a:solidFill>
                  <a:schemeClr val="bg1"/>
                </a:solidFill>
                <a:latin typeface="Arial"/>
                <a:ea typeface="Times New Roman" panose="02020603050405020304" pitchFamily="18" charset="0"/>
                <a:cs typeface="Arial"/>
              </a:rPr>
              <a:t>S</a:t>
            </a:r>
            <a:r>
              <a:rPr lang="en-IE" sz="3900" dirty="0">
                <a:solidFill>
                  <a:schemeClr val="bg1"/>
                </a:solidFill>
                <a:effectLst/>
                <a:latin typeface="Arial"/>
                <a:ea typeface="Times New Roman" panose="02020603050405020304" pitchFamily="18" charset="0"/>
                <a:cs typeface="Arial"/>
              </a:rPr>
              <a:t>ubmitting packaging statistics on time (by 21</a:t>
            </a:r>
            <a:r>
              <a:rPr lang="en-IE" sz="3900" baseline="30000" dirty="0">
                <a:solidFill>
                  <a:schemeClr val="bg1"/>
                </a:solidFill>
                <a:effectLst/>
                <a:latin typeface="Arial"/>
                <a:ea typeface="Times New Roman" panose="02020603050405020304" pitchFamily="18" charset="0"/>
                <a:cs typeface="Arial"/>
              </a:rPr>
              <a:t>st</a:t>
            </a:r>
            <a:r>
              <a:rPr lang="en-IE" sz="3900" dirty="0">
                <a:solidFill>
                  <a:schemeClr val="bg1"/>
                </a:solidFill>
                <a:effectLst/>
                <a:latin typeface="Arial"/>
                <a:ea typeface="Times New Roman" panose="02020603050405020304" pitchFamily="18" charset="0"/>
                <a:cs typeface="Arial"/>
              </a:rPr>
              <a:t> </a:t>
            </a:r>
            <a:r>
              <a:rPr lang="en-IE" sz="3900" dirty="0">
                <a:solidFill>
                  <a:schemeClr val="bg1"/>
                </a:solidFill>
                <a:latin typeface="Arial"/>
                <a:ea typeface="Times New Roman" panose="02020603050405020304" pitchFamily="18" charset="0"/>
                <a:cs typeface="Arial"/>
              </a:rPr>
              <a:t>August &amp; </a:t>
            </a:r>
            <a:r>
              <a:rPr lang="en-IE" sz="3900" dirty="0">
                <a:solidFill>
                  <a:schemeClr val="bg1"/>
                </a:solidFill>
                <a:effectLst/>
                <a:latin typeface="Arial"/>
                <a:ea typeface="Times New Roman" panose="02020603050405020304" pitchFamily="18" charset="0"/>
                <a:cs typeface="Arial"/>
              </a:rPr>
              <a:t>21</a:t>
            </a:r>
            <a:r>
              <a:rPr lang="en-IE" sz="3900" baseline="30000" dirty="0">
                <a:solidFill>
                  <a:schemeClr val="bg1"/>
                </a:solidFill>
                <a:effectLst/>
                <a:latin typeface="Arial"/>
                <a:ea typeface="Times New Roman" panose="02020603050405020304" pitchFamily="18" charset="0"/>
                <a:cs typeface="Arial"/>
              </a:rPr>
              <a:t>st</a:t>
            </a:r>
            <a:r>
              <a:rPr lang="en-IE" sz="3900" dirty="0">
                <a:solidFill>
                  <a:schemeClr val="bg1"/>
                </a:solidFill>
                <a:effectLst/>
                <a:latin typeface="Arial"/>
                <a:ea typeface="Times New Roman" panose="02020603050405020304" pitchFamily="18" charset="0"/>
                <a:cs typeface="Arial"/>
              </a:rPr>
              <a:t> </a:t>
            </a:r>
            <a:r>
              <a:rPr lang="en-IE" sz="3900" dirty="0">
                <a:solidFill>
                  <a:schemeClr val="bg1"/>
                </a:solidFill>
                <a:latin typeface="Arial"/>
                <a:ea typeface="Times New Roman" panose="02020603050405020304" pitchFamily="18" charset="0"/>
                <a:cs typeface="Arial"/>
              </a:rPr>
              <a:t>February).</a:t>
            </a:r>
            <a:endParaRPr lang="en-IE" sz="3900" dirty="0">
              <a:solidFill>
                <a:schemeClr val="bg1"/>
              </a:solidFill>
              <a:latin typeface="Times New Roman"/>
              <a:cs typeface="Arial"/>
            </a:endParaRPr>
          </a:p>
          <a:p>
            <a:pPr marL="571500" lvl="1" indent="-571500" algn="l" defTabSz="457200">
              <a:lnSpc>
                <a:spcPct val="110000"/>
              </a:lnSpc>
              <a:buClr>
                <a:srgbClr val="00B16B"/>
              </a:buClr>
              <a:buFont typeface="Arial" panose="020B0604020202020204" pitchFamily="34" charset="0"/>
              <a:buChar char="•"/>
              <a:defRPr sz="3900" b="0">
                <a:solidFill>
                  <a:srgbClr val="FFFFFF"/>
                </a:solidFill>
                <a:latin typeface="Arial"/>
                <a:ea typeface="Arial"/>
                <a:cs typeface="Arial"/>
                <a:sym typeface="Arial"/>
              </a:defRPr>
            </a:pPr>
            <a:r>
              <a:rPr lang="en-IE" sz="3900" dirty="0">
                <a:solidFill>
                  <a:schemeClr val="bg1"/>
                </a:solidFill>
                <a:latin typeface="Arial"/>
                <a:ea typeface="Times New Roman" panose="02020603050405020304" pitchFamily="18" charset="0"/>
                <a:cs typeface="Arial"/>
              </a:rPr>
              <a:t>P</a:t>
            </a:r>
            <a:r>
              <a:rPr lang="en-IE" sz="3900" dirty="0">
                <a:solidFill>
                  <a:schemeClr val="bg1"/>
                </a:solidFill>
                <a:effectLst/>
                <a:latin typeface="Arial"/>
                <a:ea typeface="Times New Roman" panose="02020603050405020304" pitchFamily="18" charset="0"/>
                <a:cs typeface="Arial"/>
              </a:rPr>
              <a:t>aying the corresponding invoice on time i.e. 30 days from invoice date</a:t>
            </a:r>
            <a:r>
              <a:rPr lang="en-IE" sz="3900" dirty="0">
                <a:solidFill>
                  <a:schemeClr val="bg1"/>
                </a:solidFill>
                <a:latin typeface="Arial"/>
                <a:ea typeface="Times New Roman" panose="02020603050405020304" pitchFamily="18" charset="0"/>
                <a:cs typeface="Arial"/>
              </a:rPr>
              <a:t>.</a:t>
            </a:r>
            <a:endParaRPr lang="en-IE" sz="3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lvl="1" indent="-571500" algn="l" defTabSz="457200">
              <a:lnSpc>
                <a:spcPct val="110000"/>
              </a:lnSpc>
              <a:buClr>
                <a:srgbClr val="00B16B"/>
              </a:buClr>
              <a:buFont typeface="Arial" panose="020B0604020202020204" pitchFamily="34" charset="0"/>
              <a:buChar char="•"/>
              <a:defRPr sz="3900" b="0">
                <a:solidFill>
                  <a:srgbClr val="FFFFFF"/>
                </a:solidFill>
                <a:latin typeface="Arial"/>
                <a:ea typeface="Arial"/>
                <a:cs typeface="Arial"/>
                <a:sym typeface="Arial"/>
              </a:defRPr>
            </a:pPr>
            <a:r>
              <a:rPr lang="en-GB" sz="3900" dirty="0">
                <a:solidFill>
                  <a:schemeClr val="bg1"/>
                </a:solidFill>
                <a:latin typeface="Arial"/>
                <a:ea typeface="Times New Roman" panose="02020603050405020304" pitchFamily="18" charset="0"/>
                <a:cs typeface="Arial"/>
              </a:rPr>
              <a:t>H</a:t>
            </a:r>
            <a:r>
              <a:rPr lang="en-GB" sz="3900" dirty="0">
                <a:solidFill>
                  <a:schemeClr val="bg1"/>
                </a:solidFill>
                <a:effectLst/>
                <a:latin typeface="Arial"/>
                <a:ea typeface="Times New Roman" panose="02020603050405020304" pitchFamily="18" charset="0"/>
                <a:cs typeface="Arial"/>
              </a:rPr>
              <a:t>aving bank account details registered on the </a:t>
            </a:r>
            <a:r>
              <a:rPr lang="en-GB" sz="3900" dirty="0">
                <a:solidFill>
                  <a:schemeClr val="bg1"/>
                </a:solidFill>
                <a:latin typeface="Arial"/>
                <a:ea typeface="Times New Roman" panose="02020603050405020304" pitchFamily="18" charset="0"/>
                <a:cs typeface="Arial"/>
              </a:rPr>
              <a:t>member</a:t>
            </a:r>
            <a:r>
              <a:rPr lang="en-GB" sz="3900" dirty="0">
                <a:solidFill>
                  <a:schemeClr val="bg1"/>
                </a:solidFill>
                <a:effectLst/>
                <a:latin typeface="Arial"/>
                <a:ea typeface="Times New Roman" panose="02020603050405020304" pitchFamily="18" charset="0"/>
                <a:cs typeface="Arial"/>
              </a:rPr>
              <a:t> portal</a:t>
            </a:r>
            <a:r>
              <a:rPr lang="en-GB" sz="3900" dirty="0">
                <a:solidFill>
                  <a:schemeClr val="bg1"/>
                </a:solidFill>
                <a:latin typeface="Arial"/>
                <a:ea typeface="Times New Roman" panose="02020603050405020304" pitchFamily="18" charset="0"/>
                <a:cs typeface="Arial"/>
              </a:rPr>
              <a:t>.</a:t>
            </a:r>
            <a:endParaRPr lang="en-GB" sz="3900" dirty="0">
              <a:solidFill>
                <a:schemeClr val="bg1"/>
              </a:solidFill>
              <a:effectLst/>
              <a:latin typeface="Arial"/>
              <a:ea typeface="Times New Roman" panose="02020603050405020304" pitchFamily="18" charset="0"/>
              <a:cs typeface="Arial"/>
            </a:endParaRPr>
          </a:p>
        </p:txBody>
      </p:sp>
      <p:sp>
        <p:nvSpPr>
          <p:cNvPr id="505" name="Rebate is paid by Repak to your nominated bank account by SEPA transfer."/>
          <p:cNvSpPr txBox="1"/>
          <p:nvPr/>
        </p:nvSpPr>
        <p:spPr>
          <a:xfrm>
            <a:off x="523530" y="7327759"/>
            <a:ext cx="21307769" cy="207960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1" indent="0" algn="l" defTabSz="457200">
              <a:lnSpc>
                <a:spcPct val="120000"/>
              </a:lnSpc>
              <a:buClr>
                <a:srgbClr val="00B16B"/>
              </a:buClr>
              <a:buSzPct val="85000"/>
              <a:defRPr sz="3900" b="0">
                <a:solidFill>
                  <a:srgbClr val="FFFFFF"/>
                </a:solidFill>
                <a:latin typeface="Arial"/>
                <a:ea typeface="Arial"/>
                <a:cs typeface="Arial"/>
                <a:sym typeface="Arial"/>
              </a:defRPr>
            </a:pPr>
            <a:endParaRPr lang="en-IE" dirty="0">
              <a:solidFill>
                <a:schemeClr val="bg1"/>
              </a:solidFill>
            </a:endParaRPr>
          </a:p>
          <a:p>
            <a:pPr lvl="1" indent="0" algn="l" defTabSz="457200">
              <a:lnSpc>
                <a:spcPct val="120000"/>
              </a:lnSpc>
              <a:buClr>
                <a:srgbClr val="00B16B"/>
              </a:buClr>
              <a:buSzPct val="85000"/>
              <a:defRPr sz="3900" b="0">
                <a:solidFill>
                  <a:srgbClr val="FFFFFF"/>
                </a:solidFill>
                <a:latin typeface="Arial"/>
                <a:ea typeface="Arial"/>
                <a:cs typeface="Arial"/>
                <a:sym typeface="Arial"/>
              </a:defRPr>
            </a:pPr>
            <a:r>
              <a:rPr lang="en-IE" dirty="0">
                <a:solidFill>
                  <a:schemeClr val="bg1"/>
                </a:solidFill>
              </a:rPr>
              <a:t>The </a:t>
            </a:r>
            <a:r>
              <a:rPr dirty="0">
                <a:solidFill>
                  <a:schemeClr val="bg1"/>
                </a:solidFill>
              </a:rPr>
              <a:t>Rebate is paid </a:t>
            </a:r>
            <a:r>
              <a:rPr lang="en-US" dirty="0">
                <a:solidFill>
                  <a:schemeClr val="bg1"/>
                </a:solidFill>
              </a:rPr>
              <a:t>direct </a:t>
            </a:r>
            <a:r>
              <a:rPr dirty="0">
                <a:solidFill>
                  <a:schemeClr val="bg1"/>
                </a:solidFill>
              </a:rPr>
              <a:t>to your nominated bank account by SEPA transfer</a:t>
            </a:r>
            <a:r>
              <a:rPr lang="en-US" dirty="0">
                <a:solidFill>
                  <a:schemeClr val="bg1"/>
                </a:solidFill>
              </a:rPr>
              <a:t>. </a:t>
            </a:r>
          </a:p>
          <a:p>
            <a:pPr lvl="1" indent="0" algn="l" defTabSz="457200">
              <a:lnSpc>
                <a:spcPct val="120000"/>
              </a:lnSpc>
              <a:defRPr sz="3900" b="0">
                <a:solidFill>
                  <a:srgbClr val="FFFFFF"/>
                </a:solidFill>
                <a:latin typeface="Arial"/>
                <a:ea typeface="Arial"/>
                <a:cs typeface="Arial"/>
                <a:sym typeface="Arial"/>
              </a:defRPr>
            </a:pPr>
            <a:r>
              <a:rPr lang="en-US" sz="3200" dirty="0">
                <a:solidFill>
                  <a:schemeClr val="bg1"/>
                </a:solidFill>
              </a:rPr>
              <a:t>Where the member has met all the qualifying criteria, bank details are required for this payment to be processed.</a:t>
            </a:r>
            <a:endParaRPr sz="3200" dirty="0">
              <a:solidFill>
                <a:schemeClr val="bg1"/>
              </a:solidFill>
            </a:endParaRPr>
          </a:p>
        </p:txBody>
      </p:sp>
      <p:sp>
        <p:nvSpPr>
          <p:cNvPr id="2" name="Slide Number Placeholder 1">
            <a:extLst>
              <a:ext uri="{FF2B5EF4-FFF2-40B4-BE49-F238E27FC236}">
                <a16:creationId xmlns:a16="http://schemas.microsoft.com/office/drawing/2014/main" id="{2AB7115C-EF36-FA08-1CD2-CC5B1806B00E}"/>
              </a:ext>
            </a:extLst>
          </p:cNvPr>
          <p:cNvSpPr>
            <a:spLocks noGrp="1"/>
          </p:cNvSpPr>
          <p:nvPr>
            <p:ph type="sldNum" sz="quarter" idx="2"/>
          </p:nvPr>
        </p:nvSpPr>
        <p:spPr/>
        <p:txBody>
          <a:bodyPr/>
          <a:lstStyle/>
          <a:p>
            <a:fld id="{86CB4B4D-7CA3-9044-876B-883B54F8677D}" type="slidenum">
              <a:rPr lang="en-IE" smtClean="0"/>
              <a:t>13</a:t>
            </a:fld>
            <a:endParaRPr lang="en-IE"/>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Repak_Main_Pattern_RGB.png" descr="Repak_Main_Pattern_RGB.png"/>
          <p:cNvPicPr>
            <a:picLocks noChangeAspect="1"/>
          </p:cNvPicPr>
          <p:nvPr/>
        </p:nvPicPr>
        <p:blipFill>
          <a:blip r:embed="rId2"/>
          <a:srcRect t="34357" r="6217" b="41436"/>
          <a:stretch>
            <a:fillRect/>
          </a:stretch>
        </p:blipFill>
        <p:spPr>
          <a:xfrm>
            <a:off x="-5209" y="-62608"/>
            <a:ext cx="24389209" cy="10856114"/>
          </a:xfrm>
          <a:prstGeom prst="rect">
            <a:avLst/>
          </a:prstGeom>
          <a:ln w="12700">
            <a:miter lim="400000"/>
          </a:ln>
        </p:spPr>
      </p:pic>
      <p:sp>
        <p:nvSpPr>
          <p:cNvPr id="118" name="Rectangle"/>
          <p:cNvSpPr/>
          <p:nvPr/>
        </p:nvSpPr>
        <p:spPr>
          <a:xfrm>
            <a:off x="-84667" y="10793506"/>
            <a:ext cx="24553334" cy="3107504"/>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9" name="STATISTICAL TRAINING"/>
          <p:cNvSpPr txBox="1"/>
          <p:nvPr/>
        </p:nvSpPr>
        <p:spPr>
          <a:xfrm>
            <a:off x="0" y="10858101"/>
            <a:ext cx="11475898"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a:solidFill>
                  <a:srgbClr val="FFFFFF"/>
                </a:solidFill>
                <a:latin typeface="Arial"/>
                <a:ea typeface="Arial"/>
                <a:cs typeface="Arial"/>
                <a:sym typeface="Arial"/>
              </a:defRPr>
            </a:lvl1pPr>
          </a:lstStyle>
          <a:p>
            <a:r>
              <a:rPr lang="en-US" dirty="0"/>
              <a:t>Member </a:t>
            </a:r>
            <a:r>
              <a:rPr dirty="0"/>
              <a:t>Statistical</a:t>
            </a:r>
            <a:r>
              <a:rPr lang="en-US" dirty="0"/>
              <a:t> </a:t>
            </a:r>
            <a:r>
              <a:rPr dirty="0"/>
              <a:t>Training</a:t>
            </a:r>
            <a:r>
              <a:rPr lang="en-IE" dirty="0"/>
              <a:t> - </a:t>
            </a:r>
            <a:r>
              <a:rPr lang="en-US" dirty="0"/>
              <a:t>Guidance</a:t>
            </a:r>
            <a:endParaRPr dirty="0"/>
          </a:p>
        </p:txBody>
      </p:sp>
      <p:sp>
        <p:nvSpPr>
          <p:cNvPr id="120" name="PACKAGING STATISTICAL RETURN FORM INFORMATION"/>
          <p:cNvSpPr txBox="1"/>
          <p:nvPr/>
        </p:nvSpPr>
        <p:spPr>
          <a:xfrm>
            <a:off x="203016" y="11747039"/>
            <a:ext cx="9903352"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0">
                <a:solidFill>
                  <a:srgbClr val="FFFFFF"/>
                </a:solidFill>
                <a:latin typeface="Arial"/>
                <a:ea typeface="Arial"/>
                <a:cs typeface="Arial"/>
                <a:sym typeface="Arial"/>
              </a:defRPr>
            </a:lvl1pPr>
          </a:lstStyle>
          <a:p>
            <a:r>
              <a:rPr lang="en-US" dirty="0"/>
              <a:t>Guide on how to complete your Repak Packaging Return </a:t>
            </a:r>
            <a:endParaRPr dirty="0"/>
          </a:p>
        </p:txBody>
      </p:sp>
      <p:pic>
        <p:nvPicPr>
          <p:cNvPr id="121" name="Image" descr="Image"/>
          <p:cNvPicPr>
            <a:picLocks noChangeAspect="1"/>
          </p:cNvPicPr>
          <p:nvPr/>
        </p:nvPicPr>
        <p:blipFill>
          <a:blip r:embed="rId3"/>
          <a:stretch>
            <a:fillRect/>
          </a:stretch>
        </p:blipFill>
        <p:spPr>
          <a:xfrm>
            <a:off x="776823" y="12757202"/>
            <a:ext cx="4539233" cy="432687"/>
          </a:xfrm>
          <a:prstGeom prst="rect">
            <a:avLst/>
          </a:prstGeom>
          <a:ln w="12700">
            <a:miter lim="400000"/>
          </a:ln>
        </p:spPr>
      </p:pic>
      <p:pic>
        <p:nvPicPr>
          <p:cNvPr id="122" name="RPK_Logo_No_Strap_White_RGB.png" descr="RPK_Logo_No_Strap_White_RGB.png"/>
          <p:cNvPicPr>
            <a:picLocks noChangeAspect="1"/>
          </p:cNvPicPr>
          <p:nvPr/>
        </p:nvPicPr>
        <p:blipFill>
          <a:blip r:embed="rId4"/>
          <a:stretch>
            <a:fillRect/>
          </a:stretch>
        </p:blipFill>
        <p:spPr>
          <a:xfrm>
            <a:off x="19950996" y="12643918"/>
            <a:ext cx="3712769" cy="659255"/>
          </a:xfrm>
          <a:prstGeom prst="rect">
            <a:avLst/>
          </a:prstGeom>
          <a:ln w="12700">
            <a:miter lim="400000"/>
          </a:ln>
        </p:spPr>
      </p:pic>
      <p:sp>
        <p:nvSpPr>
          <p:cNvPr id="2" name="Slide Number Placeholder 1">
            <a:extLst>
              <a:ext uri="{FF2B5EF4-FFF2-40B4-BE49-F238E27FC236}">
                <a16:creationId xmlns:a16="http://schemas.microsoft.com/office/drawing/2014/main" id="{0923672E-3AF0-CF5B-BBD9-827451C47369}"/>
              </a:ext>
            </a:extLst>
          </p:cNvPr>
          <p:cNvSpPr>
            <a:spLocks noGrp="1"/>
          </p:cNvSpPr>
          <p:nvPr>
            <p:ph type="sldNum" sz="quarter" idx="2"/>
          </p:nvPr>
        </p:nvSpPr>
        <p:spPr/>
        <p:txBody>
          <a:bodyPr/>
          <a:lstStyle/>
          <a:p>
            <a:fld id="{86CB4B4D-7CA3-9044-876B-883B54F8677D}" type="slidenum">
              <a:rPr lang="en-IE" smtClean="0"/>
              <a:t>14</a:t>
            </a:fld>
            <a:endParaRPr lang="en-IE"/>
          </a:p>
        </p:txBody>
      </p:sp>
    </p:spTree>
    <p:extLst>
      <p:ext uri="{BB962C8B-B14F-4D97-AF65-F5344CB8AC3E}">
        <p14:creationId xmlns:p14="http://schemas.microsoft.com/office/powerpoint/2010/main" val="29402160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shutterstock_518231311.jpeg" descr="shutterstock_518231311.jpeg"/>
          <p:cNvPicPr>
            <a:picLocks noChangeAspect="1"/>
          </p:cNvPicPr>
          <p:nvPr/>
        </p:nvPicPr>
        <p:blipFill>
          <a:blip r:embed="rId2"/>
          <a:stretch>
            <a:fillRect/>
          </a:stretch>
        </p:blipFill>
        <p:spPr>
          <a:xfrm flipH="1">
            <a:off x="-169335" y="0"/>
            <a:ext cx="24553335" cy="11932797"/>
          </a:xfrm>
          <a:prstGeom prst="rect">
            <a:avLst/>
          </a:prstGeom>
          <a:ln w="12700">
            <a:miter lim="400000"/>
          </a:ln>
        </p:spPr>
      </p:pic>
      <p:sp>
        <p:nvSpPr>
          <p:cNvPr id="203" name="Rectangle"/>
          <p:cNvSpPr/>
          <p:nvPr/>
        </p:nvSpPr>
        <p:spPr>
          <a:xfrm>
            <a:off x="152525" y="623250"/>
            <a:ext cx="18789972" cy="11081983"/>
          </a:xfrm>
          <a:prstGeom prst="rect">
            <a:avLst/>
          </a:prstGeom>
          <a:solidFill>
            <a:srgbClr val="000000">
              <a:alpha val="2538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4" name="Rectangle"/>
          <p:cNvSpPr/>
          <p:nvPr/>
        </p:nvSpPr>
        <p:spPr>
          <a:xfrm>
            <a:off x="330065" y="2858210"/>
            <a:ext cx="15313936" cy="7999579"/>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05" name="Rectangle"/>
          <p:cNvSpPr/>
          <p:nvPr/>
        </p:nvSpPr>
        <p:spPr>
          <a:xfrm>
            <a:off x="-93134" y="11932797"/>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06"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07"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08" name="What is Packaging?"/>
          <p:cNvSpPr txBox="1"/>
          <p:nvPr/>
        </p:nvSpPr>
        <p:spPr>
          <a:xfrm>
            <a:off x="1029692" y="3378122"/>
            <a:ext cx="14085587" cy="32738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3900">
                <a:solidFill>
                  <a:srgbClr val="FFFFFF"/>
                </a:solidFill>
                <a:latin typeface="Arial"/>
                <a:ea typeface="Arial"/>
                <a:cs typeface="Arial"/>
                <a:sym typeface="Arial"/>
              </a:defRPr>
            </a:lvl1pPr>
          </a:lstStyle>
          <a:p>
            <a:r>
              <a:rPr dirty="0">
                <a:solidFill>
                  <a:srgbClr val="00B16B"/>
                </a:solidFill>
              </a:rPr>
              <a:t>What </a:t>
            </a:r>
            <a:r>
              <a:rPr lang="en-IE" dirty="0">
                <a:solidFill>
                  <a:srgbClr val="00B16B"/>
                </a:solidFill>
              </a:rPr>
              <a:t>is </a:t>
            </a:r>
            <a:r>
              <a:rPr dirty="0">
                <a:solidFill>
                  <a:srgbClr val="00B16B"/>
                </a:solidFill>
              </a:rPr>
              <a:t>Packaging?</a:t>
            </a:r>
            <a:endParaRPr lang="en-IE" dirty="0">
              <a:solidFill>
                <a:srgbClr val="00B16B"/>
              </a:solidFill>
            </a:endParaRPr>
          </a:p>
          <a:p>
            <a:endParaRPr lang="en-IE" sz="3200" dirty="0"/>
          </a:p>
          <a:p>
            <a:pPr>
              <a:lnSpc>
                <a:spcPct val="130000"/>
              </a:lnSpc>
              <a:defRPr sz="3400" b="0">
                <a:solidFill>
                  <a:srgbClr val="FFFFFF"/>
                </a:solidFill>
                <a:latin typeface="Arial"/>
                <a:ea typeface="Arial"/>
                <a:cs typeface="Arial"/>
                <a:sym typeface="Arial"/>
              </a:defRPr>
            </a:pPr>
            <a:r>
              <a:rPr lang="en-US" dirty="0"/>
              <a:t>Packaging is any material used for the containment, transport, handling, </a:t>
            </a:r>
          </a:p>
          <a:p>
            <a:pPr>
              <a:lnSpc>
                <a:spcPct val="130000"/>
              </a:lnSpc>
              <a:defRPr sz="3400" b="0">
                <a:solidFill>
                  <a:srgbClr val="FFFFFF"/>
                </a:solidFill>
                <a:latin typeface="Arial"/>
                <a:ea typeface="Arial"/>
                <a:cs typeface="Arial"/>
                <a:sym typeface="Arial"/>
              </a:defRPr>
            </a:pPr>
            <a:r>
              <a:rPr lang="en-US" dirty="0"/>
              <a:t>protection, marketing or sale of an item.</a:t>
            </a:r>
          </a:p>
          <a:p>
            <a:r>
              <a:rPr dirty="0"/>
              <a:t> </a:t>
            </a:r>
          </a:p>
        </p:txBody>
      </p:sp>
      <p:sp>
        <p:nvSpPr>
          <p:cNvPr id="210" name="Packaging Terms"/>
          <p:cNvSpPr txBox="1"/>
          <p:nvPr/>
        </p:nvSpPr>
        <p:spPr>
          <a:xfrm>
            <a:off x="330065" y="1068433"/>
            <a:ext cx="5206554" cy="841256"/>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sz="4800" u="sng" dirty="0">
                <a:solidFill>
                  <a:srgbClr val="00B16B"/>
                </a:solidFill>
              </a:rPr>
              <a:t>Packaging Terms</a:t>
            </a:r>
          </a:p>
        </p:txBody>
      </p:sp>
      <p:sp>
        <p:nvSpPr>
          <p:cNvPr id="211" name="7"/>
          <p:cNvSpPr txBox="1"/>
          <p:nvPr/>
        </p:nvSpPr>
        <p:spPr>
          <a:xfrm>
            <a:off x="23608771" y="-14684"/>
            <a:ext cx="10265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13" name="Packaging Terms">
            <a:extLst>
              <a:ext uri="{FF2B5EF4-FFF2-40B4-BE49-F238E27FC236}">
                <a16:creationId xmlns:a16="http://schemas.microsoft.com/office/drawing/2014/main" id="{0114DE39-A685-4F0C-8231-E840C346EB33}"/>
              </a:ext>
            </a:extLst>
          </p:cNvPr>
          <p:cNvSpPr txBox="1"/>
          <p:nvPr/>
        </p:nvSpPr>
        <p:spPr>
          <a:xfrm>
            <a:off x="1029692" y="6835422"/>
            <a:ext cx="11325216" cy="2764859"/>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lang="en-IE" sz="3900" dirty="0">
                <a:solidFill>
                  <a:srgbClr val="00B16B"/>
                </a:solidFill>
              </a:rPr>
              <a:t>All types of packaging to be reported to Repak.</a:t>
            </a:r>
          </a:p>
          <a:p>
            <a:endParaRPr lang="en-IE" sz="3200" dirty="0"/>
          </a:p>
          <a:p>
            <a:pPr marL="742950" lvl="3" indent="-742950" algn="l">
              <a:buFont typeface="+mj-lt"/>
              <a:buAutoNum type="arabicPeriod"/>
            </a:pPr>
            <a:r>
              <a:rPr lang="en-IE" sz="3400" b="0" dirty="0">
                <a:solidFill>
                  <a:schemeClr val="bg1"/>
                </a:solidFill>
              </a:rPr>
              <a:t>Primary</a:t>
            </a:r>
          </a:p>
          <a:p>
            <a:pPr marL="742950" lvl="3" indent="-742950" algn="l">
              <a:buFont typeface="+mj-lt"/>
              <a:buAutoNum type="arabicPeriod"/>
            </a:pPr>
            <a:r>
              <a:rPr lang="en-IE" sz="3400" b="0" dirty="0">
                <a:solidFill>
                  <a:schemeClr val="bg1"/>
                </a:solidFill>
              </a:rPr>
              <a:t>Secondary</a:t>
            </a:r>
          </a:p>
          <a:p>
            <a:pPr marL="742950" lvl="3" indent="-742950" algn="l">
              <a:buFont typeface="+mj-lt"/>
              <a:buAutoNum type="arabicPeriod"/>
            </a:pPr>
            <a:r>
              <a:rPr lang="en-IE" sz="3400" b="0" dirty="0">
                <a:solidFill>
                  <a:schemeClr val="bg1"/>
                </a:solidFill>
              </a:rPr>
              <a:t>Tertiary (transport)</a:t>
            </a:r>
            <a:endParaRPr sz="3400" b="0" dirty="0">
              <a:solidFill>
                <a:schemeClr val="bg1"/>
              </a:solidFill>
            </a:endParaRPr>
          </a:p>
        </p:txBody>
      </p:sp>
      <p:sp>
        <p:nvSpPr>
          <p:cNvPr id="2" name="Slide Number Placeholder 1">
            <a:extLst>
              <a:ext uri="{FF2B5EF4-FFF2-40B4-BE49-F238E27FC236}">
                <a16:creationId xmlns:a16="http://schemas.microsoft.com/office/drawing/2014/main" id="{03E97721-40DA-936D-6AEC-E2848E1FD191}"/>
              </a:ext>
            </a:extLst>
          </p:cNvPr>
          <p:cNvSpPr>
            <a:spLocks noGrp="1"/>
          </p:cNvSpPr>
          <p:nvPr>
            <p:ph type="sldNum" sz="quarter" idx="2"/>
          </p:nvPr>
        </p:nvSpPr>
        <p:spPr/>
        <p:txBody>
          <a:bodyPr/>
          <a:lstStyle/>
          <a:p>
            <a:fld id="{86CB4B4D-7CA3-9044-876B-883B54F8677D}" type="slidenum">
              <a:rPr lang="en-IE" smtClean="0"/>
              <a:t>15</a:t>
            </a:fld>
            <a:endParaRPr lang="en-IE"/>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p:cNvSpPr/>
          <p:nvPr/>
        </p:nvSpPr>
        <p:spPr>
          <a:xfrm>
            <a:off x="-129612" y="0"/>
            <a:ext cx="24553334" cy="12055705"/>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7"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18" name="RPK_Logo_No_Strap_White_RGB.png" descr="RPK_Logo_No_Strap_White_RGB.png"/>
          <p:cNvPicPr>
            <a:picLocks noChangeAspect="1"/>
          </p:cNvPicPr>
          <p:nvPr/>
        </p:nvPicPr>
        <p:blipFill>
          <a:blip r:embed="rId2"/>
          <a:stretch>
            <a:fillRect/>
          </a:stretch>
        </p:blipFill>
        <p:spPr>
          <a:xfrm>
            <a:off x="19950996" y="12643918"/>
            <a:ext cx="3712769" cy="659255"/>
          </a:xfrm>
          <a:prstGeom prst="rect">
            <a:avLst/>
          </a:prstGeom>
          <a:ln w="12700">
            <a:miter lim="400000"/>
          </a:ln>
        </p:spPr>
      </p:pic>
      <p:pic>
        <p:nvPicPr>
          <p:cNvPr id="219" name="Image" descr="Image"/>
          <p:cNvPicPr>
            <a:picLocks noChangeAspect="1"/>
          </p:cNvPicPr>
          <p:nvPr/>
        </p:nvPicPr>
        <p:blipFill>
          <a:blip r:embed="rId3"/>
          <a:stretch>
            <a:fillRect/>
          </a:stretch>
        </p:blipFill>
        <p:spPr>
          <a:xfrm>
            <a:off x="776823" y="12757202"/>
            <a:ext cx="4539233" cy="432687"/>
          </a:xfrm>
          <a:prstGeom prst="rect">
            <a:avLst/>
          </a:prstGeom>
          <a:ln w="12700">
            <a:miter lim="400000"/>
          </a:ln>
        </p:spPr>
      </p:pic>
      <p:pic>
        <p:nvPicPr>
          <p:cNvPr id="12" name="shutterstock_67863562.jpeg" descr="shutterstock_67863562.jpeg">
            <a:extLst>
              <a:ext uri="{FF2B5EF4-FFF2-40B4-BE49-F238E27FC236}">
                <a16:creationId xmlns:a16="http://schemas.microsoft.com/office/drawing/2014/main" id="{5D01E3C3-5B20-421B-B62E-4096F8ACCF0E}"/>
              </a:ext>
            </a:extLst>
          </p:cNvPr>
          <p:cNvPicPr>
            <a:picLocks noChangeAspect="1"/>
          </p:cNvPicPr>
          <p:nvPr/>
        </p:nvPicPr>
        <p:blipFill>
          <a:blip r:embed="rId4"/>
          <a:stretch>
            <a:fillRect/>
          </a:stretch>
        </p:blipFill>
        <p:spPr>
          <a:xfrm>
            <a:off x="2059402" y="584260"/>
            <a:ext cx="5962249" cy="3960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Primary Packaging is sales packaging,…">
            <a:extLst>
              <a:ext uri="{FF2B5EF4-FFF2-40B4-BE49-F238E27FC236}">
                <a16:creationId xmlns:a16="http://schemas.microsoft.com/office/drawing/2014/main" id="{C7D625DB-3CA1-4FE3-843C-8FC36D95A3D9}"/>
              </a:ext>
            </a:extLst>
          </p:cNvPr>
          <p:cNvSpPr txBox="1"/>
          <p:nvPr/>
        </p:nvSpPr>
        <p:spPr>
          <a:xfrm>
            <a:off x="8363825" y="1525243"/>
            <a:ext cx="11811292" cy="172476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lnSpc>
                <a:spcPct val="130000"/>
              </a:lnSpc>
              <a:defRPr sz="3900">
                <a:solidFill>
                  <a:srgbClr val="FFFFFF"/>
                </a:solidFill>
                <a:latin typeface="Arial"/>
                <a:ea typeface="Arial"/>
                <a:cs typeface="Arial"/>
                <a:sym typeface="Arial"/>
              </a:defRPr>
            </a:pPr>
            <a:r>
              <a:rPr sz="2800" u="sng"/>
              <a:t>Primary Packaging </a:t>
            </a:r>
            <a:endParaRPr lang="en-IE" sz="2800" b="0" u="sng"/>
          </a:p>
          <a:p>
            <a:pPr algn="l" defTabSz="457200">
              <a:lnSpc>
                <a:spcPct val="130000"/>
              </a:lnSpc>
              <a:defRPr sz="3900">
                <a:solidFill>
                  <a:srgbClr val="FFFFFF"/>
                </a:solidFill>
                <a:latin typeface="Arial"/>
                <a:ea typeface="Arial"/>
                <a:cs typeface="Arial"/>
                <a:sym typeface="Arial"/>
              </a:defRPr>
            </a:pPr>
            <a:r>
              <a:rPr lang="en-IE" sz="2800" b="0"/>
              <a:t>This </a:t>
            </a:r>
            <a:r>
              <a:rPr sz="2800" b="0"/>
              <a:t>is sales packaging</a:t>
            </a:r>
            <a:r>
              <a:rPr lang="en-US" sz="2800" b="0"/>
              <a:t>; the </a:t>
            </a:r>
            <a:r>
              <a:rPr sz="2800" b="0"/>
              <a:t>packaging that is right next to the product and you often can’t sell the product without primary packaging</a:t>
            </a:r>
            <a:r>
              <a:rPr sz="2800"/>
              <a:t>.</a:t>
            </a:r>
          </a:p>
        </p:txBody>
      </p:sp>
      <p:pic>
        <p:nvPicPr>
          <p:cNvPr id="14" name="shutterstock_279013112.jpg" descr="shutterstock_279013112.jpg">
            <a:extLst>
              <a:ext uri="{FF2B5EF4-FFF2-40B4-BE49-F238E27FC236}">
                <a16:creationId xmlns:a16="http://schemas.microsoft.com/office/drawing/2014/main" id="{05EF35B9-F7EB-4C3D-AD59-4ED3D029BE56}"/>
              </a:ext>
            </a:extLst>
          </p:cNvPr>
          <p:cNvPicPr>
            <a:picLocks noChangeAspect="1"/>
          </p:cNvPicPr>
          <p:nvPr/>
        </p:nvPicPr>
        <p:blipFill>
          <a:blip r:embed="rId5"/>
          <a:stretch>
            <a:fillRect/>
          </a:stretch>
        </p:blipFill>
        <p:spPr>
          <a:xfrm>
            <a:off x="15843455" y="4229827"/>
            <a:ext cx="5963925" cy="3960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Secondary packaging is the packaging that binds a number of primary units together.">
            <a:extLst>
              <a:ext uri="{FF2B5EF4-FFF2-40B4-BE49-F238E27FC236}">
                <a16:creationId xmlns:a16="http://schemas.microsoft.com/office/drawing/2014/main" id="{C4564F2E-7A71-4188-95BA-EEB38B7648D0}"/>
              </a:ext>
            </a:extLst>
          </p:cNvPr>
          <p:cNvSpPr txBox="1"/>
          <p:nvPr/>
        </p:nvSpPr>
        <p:spPr>
          <a:xfrm>
            <a:off x="2796989" y="5143378"/>
            <a:ext cx="12597878" cy="148778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pPr algn="r">
              <a:lnSpc>
                <a:spcPct val="110000"/>
              </a:lnSpc>
            </a:pPr>
            <a:r>
              <a:rPr sz="2800" u="sng" dirty="0"/>
              <a:t>Secondary </a:t>
            </a:r>
            <a:r>
              <a:rPr lang="en-US" sz="2800" u="sng" dirty="0"/>
              <a:t>P</a:t>
            </a:r>
            <a:r>
              <a:rPr sz="2800" u="sng" dirty="0"/>
              <a:t>ackaging </a:t>
            </a:r>
            <a:endParaRPr lang="en-IE" sz="2800" b="0" u="sng" dirty="0"/>
          </a:p>
          <a:p>
            <a:pPr algn="just">
              <a:lnSpc>
                <a:spcPct val="110000"/>
              </a:lnSpc>
            </a:pPr>
            <a:r>
              <a:rPr lang="en-IE" sz="2800" b="0" dirty="0">
                <a:solidFill>
                  <a:schemeClr val="bg1"/>
                </a:solidFill>
                <a:effectLst/>
                <a:latin typeface="Arial" panose="020B0604020202020204" pitchFamily="34" charset="0"/>
                <a:ea typeface="Times New Roman" panose="02020603050405020304" pitchFamily="18" charset="0"/>
              </a:rPr>
              <a:t>This is the packaging that binds a number of primary units together, or outer wrapping that assists in displaying, storing, shipping and protecting products.</a:t>
            </a:r>
            <a:endParaRPr sz="2800" b="0" dirty="0">
              <a:solidFill>
                <a:schemeClr val="bg1"/>
              </a:solidFill>
            </a:endParaRPr>
          </a:p>
        </p:txBody>
      </p:sp>
      <p:pic>
        <p:nvPicPr>
          <p:cNvPr id="16" name="shutterstock_42647491.jpg" descr="shutterstock_42647491.jpg">
            <a:extLst>
              <a:ext uri="{FF2B5EF4-FFF2-40B4-BE49-F238E27FC236}">
                <a16:creationId xmlns:a16="http://schemas.microsoft.com/office/drawing/2014/main" id="{5CA7F7B0-D420-4899-991F-49773FE7883B}"/>
              </a:ext>
            </a:extLst>
          </p:cNvPr>
          <p:cNvPicPr>
            <a:picLocks noChangeAspect="1"/>
          </p:cNvPicPr>
          <p:nvPr/>
        </p:nvPicPr>
        <p:blipFill>
          <a:blip r:embed="rId6"/>
          <a:srcRect t="10825" b="11370"/>
          <a:stretch>
            <a:fillRect/>
          </a:stretch>
        </p:blipFill>
        <p:spPr>
          <a:xfrm>
            <a:off x="1969067" y="7785385"/>
            <a:ext cx="5962257" cy="3960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7" name="Tertiary packaging is transport packaging.">
            <a:extLst>
              <a:ext uri="{FF2B5EF4-FFF2-40B4-BE49-F238E27FC236}">
                <a16:creationId xmlns:a16="http://schemas.microsoft.com/office/drawing/2014/main" id="{6E9889C2-160E-4378-B336-6BDBCAC62C81}"/>
              </a:ext>
            </a:extLst>
          </p:cNvPr>
          <p:cNvSpPr txBox="1"/>
          <p:nvPr/>
        </p:nvSpPr>
        <p:spPr>
          <a:xfrm>
            <a:off x="8363825" y="8629636"/>
            <a:ext cx="10731500" cy="172476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r>
              <a:rPr sz="2800" u="sng" dirty="0"/>
              <a:t>Tertiary </a:t>
            </a:r>
            <a:r>
              <a:rPr lang="en-US" sz="2800" u="sng" dirty="0"/>
              <a:t>P</a:t>
            </a:r>
            <a:r>
              <a:rPr sz="2800" u="sng" dirty="0"/>
              <a:t>ackaging </a:t>
            </a:r>
            <a:endParaRPr lang="en-IE" sz="2800" u="sng" dirty="0"/>
          </a:p>
          <a:p>
            <a:r>
              <a:rPr lang="en-IE" sz="2800" b="0" dirty="0"/>
              <a:t>This </a:t>
            </a:r>
            <a:r>
              <a:rPr sz="2800" b="0" dirty="0"/>
              <a:t>is </a:t>
            </a:r>
            <a:r>
              <a:rPr lang="en-US" sz="2800" b="0" dirty="0"/>
              <a:t>the </a:t>
            </a:r>
            <a:r>
              <a:rPr sz="2800" b="0" dirty="0"/>
              <a:t>transport packaging</a:t>
            </a:r>
            <a:r>
              <a:rPr lang="en-US" sz="2800" b="0" dirty="0"/>
              <a:t> used to transport and protect the goods for storage and shipping.</a:t>
            </a:r>
            <a:endParaRPr sz="2800" dirty="0"/>
          </a:p>
        </p:txBody>
      </p:sp>
      <p:sp>
        <p:nvSpPr>
          <p:cNvPr id="2" name="Slide Number Placeholder 1">
            <a:extLst>
              <a:ext uri="{FF2B5EF4-FFF2-40B4-BE49-F238E27FC236}">
                <a16:creationId xmlns:a16="http://schemas.microsoft.com/office/drawing/2014/main" id="{0E176249-39EF-A845-5BBE-BCDF79F1CA97}"/>
              </a:ext>
            </a:extLst>
          </p:cNvPr>
          <p:cNvSpPr>
            <a:spLocks noGrp="1"/>
          </p:cNvSpPr>
          <p:nvPr>
            <p:ph type="sldNum" sz="quarter" idx="2"/>
          </p:nvPr>
        </p:nvSpPr>
        <p:spPr/>
        <p:txBody>
          <a:bodyPr/>
          <a:lstStyle/>
          <a:p>
            <a:fld id="{86CB4B4D-7CA3-9044-876B-883B54F8677D}" type="slidenum">
              <a:rPr lang="en-IE" smtClean="0"/>
              <a:t>16</a:t>
            </a:fld>
            <a:endParaRPr lang="en-IE"/>
          </a:p>
        </p:txBody>
      </p:sp>
    </p:spTree>
    <p:extLst>
      <p:ext uri="{BB962C8B-B14F-4D97-AF65-F5344CB8AC3E}">
        <p14:creationId xmlns:p14="http://schemas.microsoft.com/office/powerpoint/2010/main" val="41081310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age" descr="Image"/>
          <p:cNvPicPr>
            <a:picLocks noChangeAspect="1"/>
          </p:cNvPicPr>
          <p:nvPr/>
        </p:nvPicPr>
        <p:blipFill>
          <a:blip r:embed="rId2"/>
          <a:stretch>
            <a:fillRect/>
          </a:stretch>
        </p:blipFill>
        <p:spPr>
          <a:xfrm>
            <a:off x="14500258" y="2711001"/>
            <a:ext cx="9293894" cy="8304848"/>
          </a:xfrm>
          <a:prstGeom prst="rect">
            <a:avLst/>
          </a:prstGeom>
          <a:ln w="12700">
            <a:miter lim="400000"/>
          </a:ln>
        </p:spPr>
      </p:pic>
      <p:sp>
        <p:nvSpPr>
          <p:cNvPr id="441"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2"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443"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446" name="Shared Responsibility"/>
          <p:cNvSpPr txBox="1"/>
          <p:nvPr/>
        </p:nvSpPr>
        <p:spPr>
          <a:xfrm>
            <a:off x="930956" y="599047"/>
            <a:ext cx="16722527"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00B16B"/>
                </a:solidFill>
                <a:latin typeface="Arial"/>
                <a:ea typeface="Arial"/>
                <a:cs typeface="Arial"/>
                <a:sym typeface="Arial"/>
              </a:defRPr>
            </a:lvl1pPr>
          </a:lstStyle>
          <a:p>
            <a:r>
              <a:rPr sz="5400" u="sng" dirty="0"/>
              <a:t>Shared Responsibility</a:t>
            </a:r>
            <a:r>
              <a:rPr lang="en-IE" sz="5400" u="sng" dirty="0"/>
              <a:t> – The Packaging Life-Cycle </a:t>
            </a:r>
            <a:endParaRPr sz="5400" u="sng" dirty="0"/>
          </a:p>
        </p:txBody>
      </p:sp>
      <p:sp>
        <p:nvSpPr>
          <p:cNvPr id="20" name="Rectangle">
            <a:extLst>
              <a:ext uri="{FF2B5EF4-FFF2-40B4-BE49-F238E27FC236}">
                <a16:creationId xmlns:a16="http://schemas.microsoft.com/office/drawing/2014/main" id="{FE7A92ED-82B5-48A8-9497-7BE150F36292}"/>
              </a:ext>
            </a:extLst>
          </p:cNvPr>
          <p:cNvSpPr/>
          <p:nvPr/>
        </p:nvSpPr>
        <p:spPr>
          <a:xfrm>
            <a:off x="581234" y="1555824"/>
            <a:ext cx="23520614" cy="10509990"/>
          </a:xfrm>
          <a:prstGeom prst="rect">
            <a:avLst/>
          </a:prstGeom>
          <a:solidFill>
            <a:srgbClr val="000000">
              <a:alpha val="35247"/>
            </a:srgbClr>
          </a:solidFill>
          <a:ln w="12700">
            <a:miter lim="400000"/>
          </a:ln>
        </p:spPr>
        <p:txBody>
          <a:bodyPr lIns="0" tIns="0" rIns="0" bIns="0" anchor="ctr"/>
          <a:lstStyle/>
          <a:p>
            <a:pPr algn="l" defTabSz="457200">
              <a:lnSpc>
                <a:spcPct val="130000"/>
              </a:lnSpc>
              <a:buSzPct val="125000"/>
              <a:defRPr sz="3400" b="0">
                <a:solidFill>
                  <a:srgbClr val="FFFFFF"/>
                </a:solidFill>
                <a:latin typeface="Arial"/>
                <a:ea typeface="Arial"/>
                <a:cs typeface="Arial"/>
                <a:sym typeface="Arial"/>
              </a:defRPr>
            </a:pPr>
            <a:endParaRPr lang="en-US" dirty="0"/>
          </a:p>
        </p:txBody>
      </p:sp>
      <p:sp>
        <p:nvSpPr>
          <p:cNvPr id="445" name="Packaging Life-Cycle"/>
          <p:cNvSpPr txBox="1"/>
          <p:nvPr/>
        </p:nvSpPr>
        <p:spPr>
          <a:xfrm>
            <a:off x="1446756" y="1312140"/>
            <a:ext cx="14979246" cy="1070697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10000"/>
              </a:lnSpc>
              <a:defRPr sz="4500">
                <a:solidFill>
                  <a:srgbClr val="7A7D81"/>
                </a:solidFill>
                <a:latin typeface="Arial"/>
                <a:ea typeface="Arial"/>
                <a:cs typeface="Arial"/>
                <a:sym typeface="Arial"/>
              </a:defRPr>
            </a:lvl1pPr>
          </a:lstStyle>
          <a:p>
            <a:endParaRPr lang="en-IE" sz="2000" b="0" dirty="0">
              <a:solidFill>
                <a:schemeClr val="bg1"/>
              </a:solidFill>
              <a:latin typeface="Arial" panose="020B0604020202020204" pitchFamily="34" charset="0"/>
              <a:cs typeface="Arial" panose="020B0604020202020204" pitchFamily="34" charset="0"/>
            </a:endParaRPr>
          </a:p>
          <a:p>
            <a:pPr algn="just"/>
            <a:r>
              <a:rPr lang="en-IE" sz="4000" b="0" dirty="0">
                <a:solidFill>
                  <a:schemeClr val="bg1"/>
                </a:solidFill>
              </a:rPr>
              <a:t>The Repak fee structure is based on the principle of </a:t>
            </a:r>
            <a:r>
              <a:rPr lang="en-IE" sz="4000" u="sng" dirty="0">
                <a:solidFill>
                  <a:schemeClr val="bg1"/>
                </a:solidFill>
              </a:rPr>
              <a:t>Shared Responsibility</a:t>
            </a:r>
            <a:r>
              <a:rPr lang="en-IE" sz="4000" b="0" u="sng" dirty="0">
                <a:solidFill>
                  <a:schemeClr val="bg1"/>
                </a:solidFill>
              </a:rPr>
              <a:t>.</a:t>
            </a:r>
            <a:endParaRPr lang="en-IE" sz="4000" u="sng" dirty="0">
              <a:solidFill>
                <a:schemeClr val="bg1"/>
              </a:solidFill>
            </a:endParaRPr>
          </a:p>
          <a:p>
            <a:pPr algn="just"/>
            <a:endParaRPr lang="en-IE" sz="4000" b="0" dirty="0">
              <a:solidFill>
                <a:schemeClr val="bg1"/>
              </a:solidFill>
            </a:endParaRPr>
          </a:p>
          <a:p>
            <a:pPr algn="just"/>
            <a:r>
              <a:rPr lang="en-IE" sz="4000" b="0" dirty="0">
                <a:solidFill>
                  <a:schemeClr val="bg1"/>
                </a:solidFill>
              </a:rPr>
              <a:t>This ensures the cost of recovery &amp; recycling of packaging waste is spread across all participants of the packaging supply chain. </a:t>
            </a:r>
            <a:endParaRPr lang="en-IE" sz="4000">
              <a:solidFill>
                <a:schemeClr val="bg1"/>
              </a:solidFill>
            </a:endParaRPr>
          </a:p>
          <a:p>
            <a:pPr algn="just"/>
            <a:endParaRPr lang="en-IE" sz="4000" b="0" dirty="0">
              <a:solidFill>
                <a:schemeClr val="bg1"/>
              </a:solidFill>
            </a:endParaRPr>
          </a:p>
          <a:p>
            <a:pPr algn="just"/>
            <a:r>
              <a:rPr lang="en-IE" sz="4000" b="0" dirty="0">
                <a:solidFill>
                  <a:schemeClr val="bg1"/>
                </a:solidFill>
              </a:rPr>
              <a:t>Members are charged depending on:</a:t>
            </a:r>
            <a:endParaRPr lang="en-IE" sz="4000">
              <a:solidFill>
                <a:schemeClr val="bg1"/>
              </a:solidFill>
            </a:endParaRPr>
          </a:p>
          <a:p>
            <a:pPr marL="571500" indent="-571500" algn="just">
              <a:buFont typeface="Arial"/>
              <a:buChar char="•"/>
            </a:pPr>
            <a:r>
              <a:rPr lang="en-IE" sz="4000" b="0" dirty="0">
                <a:solidFill>
                  <a:schemeClr val="bg1"/>
                </a:solidFill>
              </a:rPr>
              <a:t>the quantity &amp; type of packaging handled and placed on the market</a:t>
            </a:r>
            <a:endParaRPr lang="en-IE" sz="4000">
              <a:solidFill>
                <a:schemeClr val="bg1"/>
              </a:solidFill>
            </a:endParaRPr>
          </a:p>
          <a:p>
            <a:pPr marL="571500" indent="-571500" algn="just">
              <a:buFont typeface="Arial"/>
              <a:buChar char="•"/>
            </a:pPr>
            <a:r>
              <a:rPr lang="en-IE" sz="4000" b="0" dirty="0">
                <a:solidFill>
                  <a:schemeClr val="bg1"/>
                </a:solidFill>
              </a:rPr>
              <a:t>their position(s) in the packaging supply chain / life cycle.</a:t>
            </a:r>
            <a:endParaRPr lang="en-IE" sz="4000">
              <a:solidFill>
                <a:schemeClr val="bg1"/>
              </a:solidFill>
            </a:endParaRPr>
          </a:p>
          <a:p>
            <a:endParaRPr lang="en-IE" sz="4000" b="0" dirty="0">
              <a:solidFill>
                <a:schemeClr val="bg1"/>
              </a:solidFill>
              <a:latin typeface="Arial" panose="020B0604020202020204" pitchFamily="34" charset="0"/>
              <a:cs typeface="Arial" panose="020B0604020202020204" pitchFamily="34" charset="0"/>
            </a:endParaRPr>
          </a:p>
          <a:p>
            <a:endParaRPr lang="en-IE" sz="2000" b="0" dirty="0">
              <a:solidFill>
                <a:schemeClr val="bg1"/>
              </a:solidFill>
            </a:endParaRPr>
          </a:p>
          <a:p>
            <a:pPr algn="just"/>
            <a:r>
              <a:rPr lang="en-IE" sz="3200" b="0" dirty="0">
                <a:solidFill>
                  <a:schemeClr val="bg1"/>
                </a:solidFill>
              </a:rPr>
              <a:t>Upward Resonance: a rolled-up obligation whereby the importer pays for stages which took place outside ROI. As the parties responsible for these stages have no obligation under the Irish Regulations, the importer automatically takes on the obligation (applied in Section 2.3 (Imported Output Packaging).</a:t>
            </a:r>
          </a:p>
          <a:p>
            <a:endParaRPr lang="en-IE" sz="2000" b="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A8FC95-F9BF-D1CF-147B-518D62BE9ECC}"/>
              </a:ext>
            </a:extLst>
          </p:cNvPr>
          <p:cNvSpPr>
            <a:spLocks noGrp="1"/>
          </p:cNvSpPr>
          <p:nvPr>
            <p:ph type="sldNum" sz="quarter" idx="2"/>
          </p:nvPr>
        </p:nvSpPr>
        <p:spPr/>
        <p:txBody>
          <a:bodyPr/>
          <a:lstStyle/>
          <a:p>
            <a:fld id="{86CB4B4D-7CA3-9044-876B-883B54F8677D}" type="slidenum">
              <a:rPr lang="en-IE" smtClean="0"/>
              <a:t>17</a:t>
            </a:fld>
            <a:endParaRPr lang="en-IE"/>
          </a:p>
        </p:txBody>
      </p:sp>
    </p:spTree>
    <p:extLst>
      <p:ext uri="{BB962C8B-B14F-4D97-AF65-F5344CB8AC3E}">
        <p14:creationId xmlns:p14="http://schemas.microsoft.com/office/powerpoint/2010/main" val="28043146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age" descr="Image"/>
          <p:cNvPicPr>
            <a:picLocks noChangeAspect="1"/>
          </p:cNvPicPr>
          <p:nvPr/>
        </p:nvPicPr>
        <p:blipFill>
          <a:blip r:embed="rId2"/>
          <a:stretch>
            <a:fillRect/>
          </a:stretch>
        </p:blipFill>
        <p:spPr>
          <a:xfrm>
            <a:off x="14500258" y="2711001"/>
            <a:ext cx="9293894" cy="8304848"/>
          </a:xfrm>
          <a:prstGeom prst="rect">
            <a:avLst/>
          </a:prstGeom>
          <a:ln w="12700">
            <a:miter lim="400000"/>
          </a:ln>
        </p:spPr>
      </p:pic>
      <p:sp>
        <p:nvSpPr>
          <p:cNvPr id="441"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2"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443"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446" name="Shared Responsibility"/>
          <p:cNvSpPr txBox="1"/>
          <p:nvPr/>
        </p:nvSpPr>
        <p:spPr>
          <a:xfrm>
            <a:off x="930956" y="599047"/>
            <a:ext cx="16722527"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200">
                <a:solidFill>
                  <a:srgbClr val="00B16B"/>
                </a:solidFill>
                <a:latin typeface="Arial"/>
                <a:ea typeface="Arial"/>
                <a:cs typeface="Arial"/>
                <a:sym typeface="Arial"/>
              </a:defRPr>
            </a:lvl1pPr>
          </a:lstStyle>
          <a:p>
            <a:r>
              <a:rPr sz="5400" u="sng" dirty="0"/>
              <a:t>Shared Responsibility</a:t>
            </a:r>
            <a:r>
              <a:rPr lang="en-IE" sz="5400" u="sng" dirty="0"/>
              <a:t> – The Packaging Life-Cycle </a:t>
            </a:r>
            <a:endParaRPr sz="5400" u="sng" dirty="0"/>
          </a:p>
        </p:txBody>
      </p:sp>
      <p:sp>
        <p:nvSpPr>
          <p:cNvPr id="20" name="Rectangle">
            <a:extLst>
              <a:ext uri="{FF2B5EF4-FFF2-40B4-BE49-F238E27FC236}">
                <a16:creationId xmlns:a16="http://schemas.microsoft.com/office/drawing/2014/main" id="{FE7A92ED-82B5-48A8-9497-7BE150F36292}"/>
              </a:ext>
            </a:extLst>
          </p:cNvPr>
          <p:cNvSpPr/>
          <p:nvPr/>
        </p:nvSpPr>
        <p:spPr>
          <a:xfrm>
            <a:off x="581234" y="1555824"/>
            <a:ext cx="23520614" cy="10509990"/>
          </a:xfrm>
          <a:prstGeom prst="rect">
            <a:avLst/>
          </a:prstGeom>
          <a:solidFill>
            <a:srgbClr val="000000">
              <a:alpha val="35247"/>
            </a:srgbClr>
          </a:solidFill>
          <a:ln w="12700">
            <a:miter lim="400000"/>
          </a:ln>
        </p:spPr>
        <p:txBody>
          <a:bodyPr lIns="0" tIns="0" rIns="0" bIns="0" anchor="ctr"/>
          <a:lstStyle/>
          <a:p>
            <a:pPr algn="l" defTabSz="457200">
              <a:lnSpc>
                <a:spcPct val="130000"/>
              </a:lnSpc>
              <a:buSzPct val="125000"/>
              <a:defRPr sz="3400" b="0">
                <a:solidFill>
                  <a:srgbClr val="FFFFFF"/>
                </a:solidFill>
                <a:latin typeface="Arial"/>
                <a:ea typeface="Arial"/>
                <a:cs typeface="Arial"/>
                <a:sym typeface="Arial"/>
              </a:defRPr>
            </a:pPr>
            <a:endParaRPr lang="en-US" dirty="0"/>
          </a:p>
        </p:txBody>
      </p:sp>
      <p:sp>
        <p:nvSpPr>
          <p:cNvPr id="445" name="Packaging Life-Cycle"/>
          <p:cNvSpPr txBox="1"/>
          <p:nvPr/>
        </p:nvSpPr>
        <p:spPr>
          <a:xfrm>
            <a:off x="776823" y="1732152"/>
            <a:ext cx="14979246" cy="8052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10000"/>
              </a:lnSpc>
              <a:defRPr sz="4500">
                <a:solidFill>
                  <a:srgbClr val="7A7D81"/>
                </a:solidFill>
                <a:latin typeface="Arial"/>
                <a:ea typeface="Arial"/>
                <a:cs typeface="Arial"/>
                <a:sym typeface="Arial"/>
              </a:defRPr>
            </a:lvl1pPr>
          </a:lstStyle>
          <a:p>
            <a:r>
              <a:rPr lang="en-US" dirty="0">
                <a:solidFill>
                  <a:schemeClr val="bg1"/>
                </a:solidFill>
              </a:rPr>
              <a:t>The 5 stages of Responsibility</a:t>
            </a:r>
          </a:p>
        </p:txBody>
      </p:sp>
      <p:sp>
        <p:nvSpPr>
          <p:cNvPr id="444" name="Material Manufacturer"/>
          <p:cNvSpPr txBox="1"/>
          <p:nvPr/>
        </p:nvSpPr>
        <p:spPr>
          <a:xfrm>
            <a:off x="589848" y="2325534"/>
            <a:ext cx="17620208" cy="952055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0" algn="l" defTabSz="457200">
              <a:buSzPct val="85000"/>
              <a:defRPr sz="3900" b="0">
                <a:solidFill>
                  <a:srgbClr val="7A7D81"/>
                </a:solidFill>
                <a:latin typeface="Arial"/>
                <a:ea typeface="Arial"/>
                <a:cs typeface="Arial"/>
                <a:sym typeface="Arial"/>
              </a:defRPr>
            </a:pPr>
            <a:r>
              <a:rPr lang="en-US" sz="3600" dirty="0">
                <a:solidFill>
                  <a:srgbClr val="00B16B"/>
                </a:solidFill>
              </a:rPr>
              <a:t>	</a:t>
            </a:r>
            <a:r>
              <a:rPr lang="en-US" sz="3600" dirty="0">
                <a:solidFill>
                  <a:srgbClr val="008650"/>
                </a:solidFill>
              </a:rPr>
              <a:t>1. </a:t>
            </a:r>
            <a:r>
              <a:rPr sz="3600" dirty="0">
                <a:solidFill>
                  <a:srgbClr val="008650"/>
                </a:solidFill>
              </a:rPr>
              <a:t>Material Manufacturer</a:t>
            </a:r>
            <a:endParaRPr lang="en-IE" sz="3600" dirty="0">
              <a:solidFill>
                <a:srgbClr val="008650"/>
              </a:solidFill>
            </a:endParaRP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chemeClr val="bg1"/>
                </a:solidFill>
              </a:rPr>
              <a:t>	- Makes materials or imports materials that will be used to make packaging.</a:t>
            </a:r>
          </a:p>
          <a:p>
            <a:pPr lvl="1" indent="0" algn="l" defTabSz="457200">
              <a:buSzPct val="85000"/>
              <a:defRPr sz="3900" b="0">
                <a:solidFill>
                  <a:srgbClr val="7A7D81"/>
                </a:solidFill>
                <a:latin typeface="Arial"/>
                <a:ea typeface="Arial"/>
                <a:cs typeface="Arial"/>
                <a:sym typeface="Arial"/>
              </a:defRPr>
            </a:pPr>
            <a:endParaRPr lang="en-US" sz="3600" dirty="0">
              <a:solidFill>
                <a:schemeClr val="tx1"/>
              </a:solidFill>
            </a:endParaRP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rgbClr val="008650"/>
                </a:solidFill>
              </a:rPr>
              <a:t>2. Converter</a:t>
            </a: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chemeClr val="bg1"/>
                </a:solidFill>
              </a:rPr>
              <a:t>- Makes packaging or imports empty packaging</a:t>
            </a:r>
          </a:p>
          <a:p>
            <a:pPr lvl="1" indent="0" algn="l" defTabSz="457200">
              <a:buSzPct val="85000"/>
              <a:defRPr sz="3900" b="0">
                <a:solidFill>
                  <a:srgbClr val="7A7D81"/>
                </a:solidFill>
                <a:latin typeface="Arial"/>
                <a:ea typeface="Arial"/>
                <a:cs typeface="Arial"/>
                <a:sym typeface="Arial"/>
              </a:defRPr>
            </a:pPr>
            <a:endParaRPr lang="en-US" sz="3600" dirty="0">
              <a:solidFill>
                <a:schemeClr val="tx1"/>
              </a:solidFill>
            </a:endParaRP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rgbClr val="008650"/>
                </a:solidFill>
              </a:rPr>
              <a:t>3. </a:t>
            </a:r>
            <a:r>
              <a:rPr lang="en-US" sz="3600" dirty="0" err="1">
                <a:solidFill>
                  <a:srgbClr val="008650"/>
                </a:solidFill>
              </a:rPr>
              <a:t>Brandholder</a:t>
            </a:r>
            <a:r>
              <a:rPr lang="en-US" sz="3600" dirty="0">
                <a:solidFill>
                  <a:srgbClr val="008650"/>
                </a:solidFill>
              </a:rPr>
              <a:t> / Importer*</a:t>
            </a: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chemeClr val="bg1"/>
                </a:solidFill>
              </a:rPr>
              <a:t>- Owns the brand name, applies packaging or imports packaged/finished product.</a:t>
            </a:r>
          </a:p>
          <a:p>
            <a:pPr lvl="1" indent="0" algn="l" defTabSz="457200">
              <a:buSzPct val="85000"/>
              <a:defRPr sz="3900" b="0">
                <a:solidFill>
                  <a:srgbClr val="7A7D81"/>
                </a:solidFill>
                <a:latin typeface="Arial"/>
                <a:ea typeface="Arial"/>
                <a:cs typeface="Arial"/>
                <a:sym typeface="Arial"/>
              </a:defRPr>
            </a:pPr>
            <a:endParaRPr lang="en-US" sz="3600" dirty="0"/>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rgbClr val="008650"/>
                </a:solidFill>
              </a:rPr>
              <a:t>4. Distributor</a:t>
            </a:r>
          </a:p>
          <a:p>
            <a:pPr lvl="1" algn="l" defTabSz="4572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chemeClr val="bg1"/>
                </a:solidFill>
              </a:rPr>
              <a:t>- Automatically report as ‘Distributor’ for all the packaging and packaged</a:t>
            </a:r>
          </a:p>
          <a:p>
            <a:pPr lvl="1" algn="l" defTabSz="457200">
              <a:defRPr sz="3900" b="0">
                <a:solidFill>
                  <a:srgbClr val="7A7D81"/>
                </a:solidFill>
                <a:latin typeface="Arial"/>
                <a:ea typeface="Arial"/>
                <a:cs typeface="Arial"/>
                <a:sym typeface="Arial"/>
              </a:defRPr>
            </a:pPr>
            <a:r>
              <a:rPr lang="en-US" sz="3600" dirty="0">
                <a:solidFill>
                  <a:schemeClr val="bg1"/>
                </a:solidFill>
              </a:rPr>
              <a:t>		product reported on the </a:t>
            </a:r>
            <a:r>
              <a:rPr lang="en-US" sz="3600" dirty="0" err="1">
                <a:solidFill>
                  <a:schemeClr val="bg1"/>
                </a:solidFill>
              </a:rPr>
              <a:t>Brandholder</a:t>
            </a:r>
            <a:r>
              <a:rPr lang="en-US" sz="3600" dirty="0">
                <a:solidFill>
                  <a:schemeClr val="bg1"/>
                </a:solidFill>
              </a:rPr>
              <a:t>/Importer line. </a:t>
            </a:r>
          </a:p>
          <a:p>
            <a:pPr lvl="1" algn="l" defTabSz="457200">
              <a:defRPr sz="3900" b="0">
                <a:solidFill>
                  <a:srgbClr val="7A7D81"/>
                </a:solidFill>
                <a:latin typeface="Arial"/>
                <a:ea typeface="Arial"/>
                <a:cs typeface="Arial"/>
                <a:sym typeface="Arial"/>
              </a:defRPr>
            </a:pPr>
            <a:endParaRPr lang="en-US" sz="3600" dirty="0">
              <a:solidFill>
                <a:schemeClr val="tx1"/>
              </a:solidFill>
            </a:endParaRPr>
          </a:p>
          <a:p>
            <a:pPr lvl="1" indent="0" algn="l" defTabSz="457200">
              <a:buSzPct val="85000"/>
              <a:defRPr sz="3900" b="0">
                <a:solidFill>
                  <a:srgbClr val="7A7D81"/>
                </a:solidFill>
                <a:latin typeface="Arial"/>
                <a:ea typeface="Arial"/>
                <a:cs typeface="Arial"/>
                <a:sym typeface="Arial"/>
              </a:defRPr>
            </a:pPr>
            <a:r>
              <a:rPr lang="en-US" sz="3600" dirty="0">
                <a:solidFill>
                  <a:schemeClr val="tx1"/>
                </a:solidFill>
              </a:rPr>
              <a:t>	</a:t>
            </a:r>
            <a:r>
              <a:rPr lang="en-US" sz="3600" dirty="0">
                <a:solidFill>
                  <a:srgbClr val="008650"/>
                </a:solidFill>
              </a:rPr>
              <a:t>5. Retailer</a:t>
            </a:r>
          </a:p>
          <a:p>
            <a:pPr lvl="1" indent="0" algn="l" defTabSz="457200">
              <a:defRPr sz="3900" b="0">
                <a:solidFill>
                  <a:srgbClr val="7A7D81"/>
                </a:solidFill>
                <a:latin typeface="Arial"/>
                <a:ea typeface="Arial"/>
                <a:cs typeface="Arial"/>
                <a:sym typeface="Arial"/>
              </a:defRPr>
            </a:pPr>
            <a:r>
              <a:rPr lang="en-US" sz="3600" dirty="0">
                <a:solidFill>
                  <a:schemeClr val="bg1"/>
                </a:solidFill>
              </a:rPr>
              <a:t>       - Report as the Retailer for any packaging your customer removes. </a:t>
            </a:r>
          </a:p>
          <a:p>
            <a:pPr lvl="1" algn="l" defTabSz="457200">
              <a:defRPr sz="3900" b="0">
                <a:solidFill>
                  <a:srgbClr val="7A7D81"/>
                </a:solidFill>
                <a:latin typeface="Arial"/>
                <a:ea typeface="Arial"/>
                <a:cs typeface="Arial"/>
                <a:sym typeface="Arial"/>
              </a:defRPr>
            </a:pPr>
            <a:endParaRPr lang="en-US" sz="3600" dirty="0">
              <a:solidFill>
                <a:schemeClr val="bg1"/>
              </a:solidFill>
            </a:endParaRPr>
          </a:p>
          <a:p>
            <a:pPr lvl="1" algn="l" defTabSz="457200">
              <a:defRPr sz="3900" b="0">
                <a:solidFill>
                  <a:srgbClr val="7A7D81"/>
                </a:solidFill>
                <a:latin typeface="Arial"/>
                <a:ea typeface="Arial"/>
                <a:cs typeface="Arial"/>
                <a:sym typeface="Arial"/>
              </a:defRPr>
            </a:pPr>
            <a:r>
              <a:rPr lang="en-US" sz="3600" dirty="0">
                <a:solidFill>
                  <a:schemeClr val="bg1"/>
                </a:solidFill>
              </a:rPr>
              <a:t>     * Importer = the first ROI business to charge ROI VAT for the goods.</a:t>
            </a:r>
            <a:endParaRPr lang="en-US" dirty="0">
              <a:solidFill>
                <a:schemeClr val="bg1"/>
              </a:solidFill>
            </a:endParaRPr>
          </a:p>
        </p:txBody>
      </p:sp>
      <p:sp>
        <p:nvSpPr>
          <p:cNvPr id="2" name="Slide Number Placeholder 1">
            <a:extLst>
              <a:ext uri="{FF2B5EF4-FFF2-40B4-BE49-F238E27FC236}">
                <a16:creationId xmlns:a16="http://schemas.microsoft.com/office/drawing/2014/main" id="{19A8FC95-F9BF-D1CF-147B-518D62BE9ECC}"/>
              </a:ext>
            </a:extLst>
          </p:cNvPr>
          <p:cNvSpPr>
            <a:spLocks noGrp="1"/>
          </p:cNvSpPr>
          <p:nvPr>
            <p:ph type="sldNum" sz="quarter" idx="2"/>
          </p:nvPr>
        </p:nvSpPr>
        <p:spPr/>
        <p:txBody>
          <a:bodyPr/>
          <a:lstStyle/>
          <a:p>
            <a:fld id="{86CB4B4D-7CA3-9044-876B-883B54F8677D}" type="slidenum">
              <a:rPr lang="en-IE" smtClean="0"/>
              <a:t>18</a:t>
            </a:fld>
            <a:endParaRPr lang="en-IE"/>
          </a:p>
        </p:txBody>
      </p:sp>
    </p:spTree>
    <p:extLst>
      <p:ext uri="{BB962C8B-B14F-4D97-AF65-F5344CB8AC3E}">
        <p14:creationId xmlns:p14="http://schemas.microsoft.com/office/powerpoint/2010/main" val="403841357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PaperCardboard_page21_part1.jpeg" descr="PaperCardboard_page21_part1.jpeg"/>
          <p:cNvPicPr>
            <a:picLocks noChangeAspect="1"/>
          </p:cNvPicPr>
          <p:nvPr/>
        </p:nvPicPr>
        <p:blipFill>
          <a:blip r:embed="rId2"/>
          <a:stretch>
            <a:fillRect/>
          </a:stretch>
        </p:blipFill>
        <p:spPr>
          <a:xfrm>
            <a:off x="-194866" y="-109443"/>
            <a:ext cx="24578866" cy="11970514"/>
          </a:xfrm>
          <a:prstGeom prst="rect">
            <a:avLst/>
          </a:prstGeom>
          <a:ln w="12700">
            <a:miter lim="400000"/>
          </a:ln>
        </p:spPr>
      </p:pic>
      <p:sp>
        <p:nvSpPr>
          <p:cNvPr id="370" name="Rectangle"/>
          <p:cNvSpPr/>
          <p:nvPr/>
        </p:nvSpPr>
        <p:spPr>
          <a:xfrm>
            <a:off x="2213588" y="1702274"/>
            <a:ext cx="19761958" cy="8837125"/>
          </a:xfrm>
          <a:prstGeom prst="rect">
            <a:avLst/>
          </a:prstGeom>
          <a:solidFill>
            <a:srgbClr val="000000">
              <a:alpha val="5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71" name="Rectangle"/>
          <p:cNvSpPr/>
          <p:nvPr/>
        </p:nvSpPr>
        <p:spPr>
          <a:xfrm>
            <a:off x="-194867" y="11861071"/>
            <a:ext cx="24636531"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72"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373"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377" name="Material Types"/>
          <p:cNvSpPr txBox="1"/>
          <p:nvPr/>
        </p:nvSpPr>
        <p:spPr>
          <a:xfrm>
            <a:off x="7716957" y="3176601"/>
            <a:ext cx="10308544" cy="1549142"/>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sz="9400" dirty="0"/>
              <a:t>Material Types</a:t>
            </a:r>
          </a:p>
        </p:txBody>
      </p:sp>
      <p:sp>
        <p:nvSpPr>
          <p:cNvPr id="2" name="Slide Number Placeholder 1">
            <a:extLst>
              <a:ext uri="{FF2B5EF4-FFF2-40B4-BE49-F238E27FC236}">
                <a16:creationId xmlns:a16="http://schemas.microsoft.com/office/drawing/2014/main" id="{1C3C21B5-8182-0569-04D8-93ABC8611511}"/>
              </a:ext>
            </a:extLst>
          </p:cNvPr>
          <p:cNvSpPr>
            <a:spLocks noGrp="1"/>
          </p:cNvSpPr>
          <p:nvPr>
            <p:ph type="sldNum" sz="quarter" idx="2"/>
          </p:nvPr>
        </p:nvSpPr>
        <p:spPr/>
        <p:txBody>
          <a:bodyPr/>
          <a:lstStyle/>
          <a:p>
            <a:fld id="{86CB4B4D-7CA3-9044-876B-883B54F8677D}" type="slidenum">
              <a:rPr lang="en-IE" smtClean="0"/>
              <a:t>19</a:t>
            </a:fld>
            <a:endParaRPr lang="en-IE"/>
          </a:p>
        </p:txBody>
      </p:sp>
      <p:sp>
        <p:nvSpPr>
          <p:cNvPr id="3" name="TextBox 2">
            <a:extLst>
              <a:ext uri="{FF2B5EF4-FFF2-40B4-BE49-F238E27FC236}">
                <a16:creationId xmlns:a16="http://schemas.microsoft.com/office/drawing/2014/main" id="{128B5889-A65C-7EA1-3E2C-D31F3B0B4F64}"/>
              </a:ext>
            </a:extLst>
          </p:cNvPr>
          <p:cNvSpPr txBox="1"/>
          <p:nvPr/>
        </p:nvSpPr>
        <p:spPr>
          <a:xfrm>
            <a:off x="3692664" y="5621874"/>
            <a:ext cx="16029732" cy="2710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3900" dirty="0">
                <a:solidFill>
                  <a:schemeClr val="bg1"/>
                </a:solidFill>
              </a:rPr>
              <a:t>Additional guidance see the Repak </a:t>
            </a:r>
          </a:p>
          <a:p>
            <a:pPr>
              <a:lnSpc>
                <a:spcPct val="150000"/>
              </a:lnSpc>
            </a:pPr>
            <a:r>
              <a:rPr lang="en-US" sz="3900" dirty="0">
                <a:solidFill>
                  <a:schemeClr val="bg1"/>
                </a:solidFill>
              </a:rPr>
              <a:t>‘</a:t>
            </a:r>
            <a:r>
              <a:rPr lang="en-US" sz="3900" i="1" dirty="0">
                <a:solidFill>
                  <a:schemeClr val="bg1"/>
                </a:solidFill>
              </a:rPr>
              <a:t>Packaging &amp; Design for the Circular Economy</a:t>
            </a:r>
            <a:r>
              <a:rPr lang="en-US" sz="3900" dirty="0">
                <a:solidFill>
                  <a:schemeClr val="bg1"/>
                </a:solidFill>
              </a:rPr>
              <a:t>’</a:t>
            </a:r>
          </a:p>
          <a:p>
            <a:pPr>
              <a:lnSpc>
                <a:spcPct val="150000"/>
              </a:lnSpc>
            </a:pPr>
            <a:r>
              <a:rPr lang="en-US" sz="3500" b="0" dirty="0">
                <a:solidFill>
                  <a:schemeClr val="bg1"/>
                </a:solidFill>
              </a:rPr>
              <a:t>Guide to the Challenges &amp; Opportunities in Irish Packaging Recycling</a:t>
            </a:r>
            <a:endParaRPr kumimoji="0" lang="en-IE" sz="3500" b="0" i="0" u="none" strike="noStrike" cap="none" spc="0" normalizeH="0" baseline="0" dirty="0">
              <a:ln>
                <a:noFill/>
              </a:ln>
              <a:solidFill>
                <a:schemeClr val="bg1"/>
              </a:solidFill>
              <a:effectLst/>
              <a:uFillTx/>
              <a:sym typeface="Helvetica Neue"/>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211592878.jpeg" descr="shutterstock_211592878.jpeg"/>
          <p:cNvPicPr>
            <a:picLocks noChangeAspect="1"/>
          </p:cNvPicPr>
          <p:nvPr/>
        </p:nvPicPr>
        <p:blipFill>
          <a:blip r:embed="rId2"/>
          <a:stretch>
            <a:fillRect/>
          </a:stretch>
        </p:blipFill>
        <p:spPr>
          <a:xfrm>
            <a:off x="0" y="0"/>
            <a:ext cx="25247600" cy="14060094"/>
          </a:xfrm>
          <a:prstGeom prst="rect">
            <a:avLst/>
          </a:prstGeom>
          <a:ln w="12700">
            <a:miter lim="400000"/>
          </a:ln>
        </p:spPr>
      </p:pic>
      <p:sp>
        <p:nvSpPr>
          <p:cNvPr id="125" name="Rectangle"/>
          <p:cNvSpPr/>
          <p:nvPr/>
        </p:nvSpPr>
        <p:spPr>
          <a:xfrm>
            <a:off x="1337480" y="1009933"/>
            <a:ext cx="18738377" cy="11149833"/>
          </a:xfrm>
          <a:prstGeom prst="rect">
            <a:avLst/>
          </a:prstGeom>
          <a:solidFill>
            <a:srgbClr val="000000">
              <a:alpha val="2538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 name="Presentation One – Overview and Terminology"/>
          <p:cNvSpPr txBox="1"/>
          <p:nvPr/>
        </p:nvSpPr>
        <p:spPr>
          <a:xfrm>
            <a:off x="2161976" y="615195"/>
            <a:ext cx="15725662" cy="1154457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rgbClr val="00B16B"/>
                </a:solidFill>
              </a:rPr>
              <a:t>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a:t>
            </a:r>
            <a:r>
              <a:rPr lang="en-US" sz="5400" u="sng" dirty="0">
                <a:solidFill>
                  <a:srgbClr val="00B16B"/>
                </a:solidFill>
              </a:rPr>
              <a:t>About Repak Membership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Introduction to Repak &amp; EU Regulations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Membership Benefits &amp; Scheme Rules</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Invoicing, Submission Dates &amp; Fee Rebate</a:t>
            </a:r>
          </a:p>
          <a:p>
            <a:pPr marL="571500" indent="-571500" algn="l" defTabSz="457200">
              <a:lnSpc>
                <a:spcPct val="130000"/>
              </a:lnSpc>
              <a:buClr>
                <a:srgbClr val="00B16B"/>
              </a:buClr>
              <a:buSzPct val="85000"/>
              <a:buFontTx/>
              <a:buChar char="-"/>
              <a:defRPr sz="3900" b="0">
                <a:solidFill>
                  <a:srgbClr val="FFFFFF"/>
                </a:solidFill>
                <a:latin typeface="Arial"/>
                <a:ea typeface="Arial"/>
                <a:cs typeface="Arial"/>
                <a:sym typeface="Arial"/>
              </a:defRPr>
            </a:pPr>
            <a:endParaRPr lang="en-US" dirty="0">
              <a:solidFill>
                <a:schemeClr val="bg1"/>
              </a:solidFill>
            </a:endParaRP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rgbClr val="00B16B"/>
                </a:solidFill>
              </a:rPr>
              <a:t>  </a:t>
            </a:r>
            <a:r>
              <a:rPr lang="en-US" sz="5400" u="sng" dirty="0">
                <a:solidFill>
                  <a:srgbClr val="00B16B"/>
                </a:solidFill>
              </a:rPr>
              <a:t>Statistical Training for Packaging Returns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Membership Checklist -Training Report Generated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Shared Responsibility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Packaging Terminology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Guidance on Materials &amp; Back Door Packaging Waste</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Contract Packing Reporting</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Report Form – Understanding Layout </a:t>
            </a:r>
          </a:p>
          <a:p>
            <a:pPr algn="l" defTabSz="457200">
              <a:lnSpc>
                <a:spcPct val="130000"/>
              </a:lnSpc>
              <a:buClr>
                <a:srgbClr val="00B16B"/>
              </a:buClr>
              <a:buSzPct val="85000"/>
              <a:defRPr sz="3900" b="0">
                <a:solidFill>
                  <a:srgbClr val="FFFFFF"/>
                </a:solidFill>
                <a:latin typeface="Arial"/>
                <a:ea typeface="Arial"/>
                <a:cs typeface="Arial"/>
                <a:sym typeface="Arial"/>
              </a:defRPr>
            </a:pPr>
            <a:endParaRPr b="1" dirty="0"/>
          </a:p>
        </p:txBody>
      </p:sp>
      <p:grpSp>
        <p:nvGrpSpPr>
          <p:cNvPr id="2" name="Group 1">
            <a:extLst>
              <a:ext uri="{FF2B5EF4-FFF2-40B4-BE49-F238E27FC236}">
                <a16:creationId xmlns:a16="http://schemas.microsoft.com/office/drawing/2014/main" id="{A839F69A-487F-3374-CE8F-29B6CA822F05}"/>
              </a:ext>
            </a:extLst>
          </p:cNvPr>
          <p:cNvGrpSpPr/>
          <p:nvPr/>
        </p:nvGrpSpPr>
        <p:grpSpPr>
          <a:xfrm>
            <a:off x="0" y="12040878"/>
            <a:ext cx="25116965" cy="1979587"/>
            <a:chOff x="419100" y="11736413"/>
            <a:chExt cx="24553334" cy="1854929"/>
          </a:xfrm>
        </p:grpSpPr>
        <p:sp>
          <p:nvSpPr>
            <p:cNvPr id="3" name="Rectangle">
              <a:extLst>
                <a:ext uri="{FF2B5EF4-FFF2-40B4-BE49-F238E27FC236}">
                  <a16:creationId xmlns:a16="http://schemas.microsoft.com/office/drawing/2014/main" id="{22261BCD-8C8B-ADD5-016E-E7147ED8BF06}"/>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RPK_Logo_No_Strap_White_RGB.png" descr="RPK_Logo_No_Strap_White_RGB.png">
              <a:extLst>
                <a:ext uri="{FF2B5EF4-FFF2-40B4-BE49-F238E27FC236}">
                  <a16:creationId xmlns:a16="http://schemas.microsoft.com/office/drawing/2014/main" id="{70E16BEC-FAAC-0B79-A6C3-183D4E77B50A}"/>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5" name="Image" descr="Image">
              <a:extLst>
                <a:ext uri="{FF2B5EF4-FFF2-40B4-BE49-F238E27FC236}">
                  <a16:creationId xmlns:a16="http://schemas.microsoft.com/office/drawing/2014/main" id="{12B5CDD3-38BB-5295-0199-A94FD20D71E3}"/>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6" name="Slide Number Placeholder 5">
            <a:extLst>
              <a:ext uri="{FF2B5EF4-FFF2-40B4-BE49-F238E27FC236}">
                <a16:creationId xmlns:a16="http://schemas.microsoft.com/office/drawing/2014/main" id="{08CB5548-D020-A106-BE8E-6605EF89450F}"/>
              </a:ext>
            </a:extLst>
          </p:cNvPr>
          <p:cNvSpPr>
            <a:spLocks noGrp="1"/>
          </p:cNvSpPr>
          <p:nvPr>
            <p:ph type="sldNum" sz="quarter" idx="2"/>
          </p:nvPr>
        </p:nvSpPr>
        <p:spPr/>
        <p:txBody>
          <a:bodyPr/>
          <a:lstStyle/>
          <a:p>
            <a:fld id="{86CB4B4D-7CA3-9044-876B-883B54F8677D}" type="slidenum">
              <a:rPr lang="en-IE" smtClean="0"/>
              <a:t>2</a:t>
            </a:fld>
            <a:endParaRPr lang="en-IE"/>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02" name="shutterstock_518231311.jpeg" descr="shutterstock_518231311.jpeg"/>
          <p:cNvPicPr>
            <a:picLocks noChangeAspect="1"/>
          </p:cNvPicPr>
          <p:nvPr/>
        </p:nvPicPr>
        <p:blipFill>
          <a:blip r:embed="rId2"/>
          <a:stretch>
            <a:fillRect/>
          </a:stretch>
        </p:blipFill>
        <p:spPr>
          <a:xfrm flipH="1">
            <a:off x="17274" y="1"/>
            <a:ext cx="24349449" cy="12963582"/>
          </a:xfrm>
          <a:prstGeom prst="rect">
            <a:avLst/>
          </a:prstGeom>
          <a:ln w="12700">
            <a:miter lim="400000"/>
          </a:ln>
        </p:spPr>
      </p:pic>
      <p:sp>
        <p:nvSpPr>
          <p:cNvPr id="205" name="Rectangle"/>
          <p:cNvSpPr/>
          <p:nvPr/>
        </p:nvSpPr>
        <p:spPr>
          <a:xfrm>
            <a:off x="17275" y="12040494"/>
            <a:ext cx="24349448" cy="1678330"/>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06" name="RPK_Logo_No_Strap_White_RGB.png" descr="RPK_Logo_No_Strap_White_RGB.png"/>
          <p:cNvPicPr>
            <a:picLocks noChangeAspect="1"/>
          </p:cNvPicPr>
          <p:nvPr/>
        </p:nvPicPr>
        <p:blipFill>
          <a:blip r:embed="rId3"/>
          <a:stretch>
            <a:fillRect/>
          </a:stretch>
        </p:blipFill>
        <p:spPr>
          <a:xfrm>
            <a:off x="20186127" y="12526854"/>
            <a:ext cx="3712769" cy="659255"/>
          </a:xfrm>
          <a:prstGeom prst="rect">
            <a:avLst/>
          </a:prstGeom>
          <a:ln w="12700">
            <a:miter lim="400000"/>
          </a:ln>
        </p:spPr>
      </p:pic>
      <p:pic>
        <p:nvPicPr>
          <p:cNvPr id="207" name="Image" descr="Image"/>
          <p:cNvPicPr>
            <a:picLocks noChangeAspect="1"/>
          </p:cNvPicPr>
          <p:nvPr/>
        </p:nvPicPr>
        <p:blipFill>
          <a:blip r:embed="rId4"/>
          <a:stretch>
            <a:fillRect/>
          </a:stretch>
        </p:blipFill>
        <p:spPr>
          <a:xfrm>
            <a:off x="300251" y="12825448"/>
            <a:ext cx="4539233" cy="432687"/>
          </a:xfrm>
          <a:prstGeom prst="rect">
            <a:avLst/>
          </a:prstGeom>
          <a:ln w="12700">
            <a:miter lim="400000"/>
          </a:ln>
        </p:spPr>
      </p:pic>
      <p:sp>
        <p:nvSpPr>
          <p:cNvPr id="208" name="What is Packaging?"/>
          <p:cNvSpPr txBox="1"/>
          <p:nvPr/>
        </p:nvSpPr>
        <p:spPr>
          <a:xfrm>
            <a:off x="1029692" y="4659242"/>
            <a:ext cx="102657" cy="71160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10000"/>
              </a:lnSpc>
              <a:defRPr sz="3900">
                <a:solidFill>
                  <a:srgbClr val="FFFFFF"/>
                </a:solidFill>
                <a:latin typeface="Arial"/>
                <a:ea typeface="Arial"/>
                <a:cs typeface="Arial"/>
                <a:sym typeface="Arial"/>
              </a:defRPr>
            </a:lvl1pPr>
          </a:lstStyle>
          <a:p>
            <a:endParaRPr dirty="0"/>
          </a:p>
        </p:txBody>
      </p:sp>
      <p:sp>
        <p:nvSpPr>
          <p:cNvPr id="211" name="7"/>
          <p:cNvSpPr txBox="1"/>
          <p:nvPr/>
        </p:nvSpPr>
        <p:spPr>
          <a:xfrm>
            <a:off x="23608771" y="-14684"/>
            <a:ext cx="10265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13" name="Packaging Terms">
            <a:extLst>
              <a:ext uri="{FF2B5EF4-FFF2-40B4-BE49-F238E27FC236}">
                <a16:creationId xmlns:a16="http://schemas.microsoft.com/office/drawing/2014/main" id="{0114DE39-A685-4F0C-8231-E840C346EB33}"/>
              </a:ext>
            </a:extLst>
          </p:cNvPr>
          <p:cNvSpPr txBox="1"/>
          <p:nvPr/>
        </p:nvSpPr>
        <p:spPr>
          <a:xfrm>
            <a:off x="1029692" y="8476445"/>
            <a:ext cx="102657" cy="625812"/>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endParaRPr sz="3400" b="0" dirty="0">
              <a:solidFill>
                <a:schemeClr val="bg1"/>
              </a:solidFill>
            </a:endParaRPr>
          </a:p>
        </p:txBody>
      </p:sp>
      <p:sp>
        <p:nvSpPr>
          <p:cNvPr id="5" name="TextBox 4">
            <a:extLst>
              <a:ext uri="{FF2B5EF4-FFF2-40B4-BE49-F238E27FC236}">
                <a16:creationId xmlns:a16="http://schemas.microsoft.com/office/drawing/2014/main" id="{64900E4B-CB91-D609-46EB-F1AA20B689E3}"/>
              </a:ext>
            </a:extLst>
          </p:cNvPr>
          <p:cNvSpPr txBox="1"/>
          <p:nvPr/>
        </p:nvSpPr>
        <p:spPr>
          <a:xfrm>
            <a:off x="1747819" y="556544"/>
            <a:ext cx="2042242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008650"/>
                </a:solidFill>
                <a:latin typeface="Arial"/>
                <a:cs typeface="Arial"/>
                <a:sym typeface="Arial"/>
              </a:rPr>
              <a:t>Materials that can be Recycled in Ireland (excl. Plastics)</a:t>
            </a:r>
            <a:endParaRPr lang="en-IE" sz="5400" dirty="0">
              <a:solidFill>
                <a:srgbClr val="008650"/>
              </a:solidFill>
              <a:latin typeface="Arial"/>
              <a:cs typeface="Arial"/>
            </a:endParaRPr>
          </a:p>
        </p:txBody>
      </p:sp>
      <p:sp>
        <p:nvSpPr>
          <p:cNvPr id="7" name="TextBox 6">
            <a:extLst>
              <a:ext uri="{FF2B5EF4-FFF2-40B4-BE49-F238E27FC236}">
                <a16:creationId xmlns:a16="http://schemas.microsoft.com/office/drawing/2014/main" id="{5C207382-8FA3-7F53-479F-C58F5AB9A947}"/>
              </a:ext>
            </a:extLst>
          </p:cNvPr>
          <p:cNvSpPr txBox="1"/>
          <p:nvPr/>
        </p:nvSpPr>
        <p:spPr>
          <a:xfrm>
            <a:off x="295470" y="10972683"/>
            <a:ext cx="22469280" cy="73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3200" dirty="0">
                <a:solidFill>
                  <a:schemeClr val="tx1"/>
                </a:solidFill>
                <a:latin typeface="Arial" panose="020B0604020202020204" pitchFamily="34" charset="0"/>
                <a:cs typeface="Arial" panose="020B0604020202020204" pitchFamily="34" charset="0"/>
              </a:rPr>
              <a:t>Source - ‘</a:t>
            </a:r>
            <a:r>
              <a:rPr lang="en-US" sz="3200" i="1" dirty="0">
                <a:solidFill>
                  <a:srgbClr val="0000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Packaging &amp; Design for the Circular Economy</a:t>
            </a:r>
            <a:r>
              <a:rPr lang="en-US" sz="32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en-US" sz="3200" dirty="0">
                <a:solidFill>
                  <a:schemeClr val="tx1"/>
                </a:solidFill>
                <a:latin typeface="Arial" panose="020B0604020202020204" pitchFamily="34" charset="0"/>
                <a:cs typeface="Arial" panose="020B0604020202020204" pitchFamily="34" charset="0"/>
              </a:rPr>
              <a:t>                                           (Recycled = Currently Recycled)</a:t>
            </a:r>
            <a:endParaRPr lang="en-IE" sz="3200"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9FEFECC0-31C2-E385-7470-7432F0393704}"/>
              </a:ext>
            </a:extLst>
          </p:cNvPr>
          <p:cNvSpPr>
            <a:spLocks noGrp="1"/>
          </p:cNvSpPr>
          <p:nvPr>
            <p:ph type="sldNum" sz="quarter" idx="2"/>
          </p:nvPr>
        </p:nvSpPr>
        <p:spPr/>
        <p:txBody>
          <a:bodyPr/>
          <a:lstStyle/>
          <a:p>
            <a:fld id="{86CB4B4D-7CA3-9044-876B-883B54F8677D}" type="slidenum">
              <a:rPr lang="en-IE" smtClean="0"/>
              <a:t>20</a:t>
            </a:fld>
            <a:endParaRPr lang="en-IE"/>
          </a:p>
        </p:txBody>
      </p:sp>
      <p:pic>
        <p:nvPicPr>
          <p:cNvPr id="6" name="Picture 5">
            <a:extLst>
              <a:ext uri="{FF2B5EF4-FFF2-40B4-BE49-F238E27FC236}">
                <a16:creationId xmlns:a16="http://schemas.microsoft.com/office/drawing/2014/main" id="{7894CADE-0268-9517-9C07-C882C30535AE}"/>
              </a:ext>
            </a:extLst>
          </p:cNvPr>
          <p:cNvPicPr>
            <a:picLocks noChangeAspect="1"/>
          </p:cNvPicPr>
          <p:nvPr/>
        </p:nvPicPr>
        <p:blipFill>
          <a:blip r:embed="rId6"/>
          <a:stretch>
            <a:fillRect/>
          </a:stretch>
        </p:blipFill>
        <p:spPr>
          <a:xfrm>
            <a:off x="878189" y="1901108"/>
            <a:ext cx="22614921" cy="8660600"/>
          </a:xfrm>
          <a:prstGeom prst="rect">
            <a:avLst/>
          </a:prstGeom>
        </p:spPr>
      </p:pic>
    </p:spTree>
    <p:extLst>
      <p:ext uri="{BB962C8B-B14F-4D97-AF65-F5344CB8AC3E}">
        <p14:creationId xmlns:p14="http://schemas.microsoft.com/office/powerpoint/2010/main" val="18190754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shutterstock_518231311.jpeg" descr="shutterstock_518231311.jpeg"/>
          <p:cNvPicPr>
            <a:picLocks noChangeAspect="1"/>
          </p:cNvPicPr>
          <p:nvPr/>
        </p:nvPicPr>
        <p:blipFill>
          <a:blip r:embed="rId2"/>
          <a:stretch>
            <a:fillRect/>
          </a:stretch>
        </p:blipFill>
        <p:spPr>
          <a:xfrm flipH="1">
            <a:off x="0" y="-527749"/>
            <a:ext cx="24384000" cy="13716000"/>
          </a:xfrm>
          <a:prstGeom prst="rect">
            <a:avLst/>
          </a:prstGeom>
          <a:solidFill>
            <a:schemeClr val="tx1">
              <a:alpha val="83000"/>
            </a:schemeClr>
          </a:solidFill>
          <a:ln w="12700">
            <a:miter lim="400000"/>
          </a:ln>
        </p:spPr>
      </p:pic>
      <p:sp>
        <p:nvSpPr>
          <p:cNvPr id="208" name="What is Packaging?"/>
          <p:cNvSpPr txBox="1"/>
          <p:nvPr/>
        </p:nvSpPr>
        <p:spPr>
          <a:xfrm>
            <a:off x="1029692" y="4659242"/>
            <a:ext cx="102657" cy="71160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3900">
                <a:solidFill>
                  <a:srgbClr val="FFFFFF"/>
                </a:solidFill>
                <a:latin typeface="Arial"/>
                <a:ea typeface="Arial"/>
                <a:cs typeface="Arial"/>
                <a:sym typeface="Arial"/>
              </a:defRPr>
            </a:lvl1pPr>
          </a:lstStyle>
          <a:p>
            <a:endParaRPr dirty="0"/>
          </a:p>
        </p:txBody>
      </p:sp>
      <p:sp>
        <p:nvSpPr>
          <p:cNvPr id="211" name="7"/>
          <p:cNvSpPr txBox="1"/>
          <p:nvPr/>
        </p:nvSpPr>
        <p:spPr>
          <a:xfrm>
            <a:off x="23608771" y="-14684"/>
            <a:ext cx="10265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13" name="Packaging Terms">
            <a:extLst>
              <a:ext uri="{FF2B5EF4-FFF2-40B4-BE49-F238E27FC236}">
                <a16:creationId xmlns:a16="http://schemas.microsoft.com/office/drawing/2014/main" id="{0114DE39-A685-4F0C-8231-E840C346EB33}"/>
              </a:ext>
            </a:extLst>
          </p:cNvPr>
          <p:cNvSpPr txBox="1"/>
          <p:nvPr/>
        </p:nvSpPr>
        <p:spPr>
          <a:xfrm>
            <a:off x="1029692" y="8476445"/>
            <a:ext cx="102657" cy="625812"/>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endParaRPr sz="3400" b="0" dirty="0">
              <a:solidFill>
                <a:schemeClr val="bg1"/>
              </a:solidFill>
            </a:endParaRPr>
          </a:p>
        </p:txBody>
      </p:sp>
      <p:sp>
        <p:nvSpPr>
          <p:cNvPr id="4" name="TextBox 3">
            <a:extLst>
              <a:ext uri="{FF2B5EF4-FFF2-40B4-BE49-F238E27FC236}">
                <a16:creationId xmlns:a16="http://schemas.microsoft.com/office/drawing/2014/main" id="{28875A29-5349-4B94-1208-AF0C3318E55C}"/>
              </a:ext>
            </a:extLst>
          </p:cNvPr>
          <p:cNvSpPr txBox="1"/>
          <p:nvPr/>
        </p:nvSpPr>
        <p:spPr>
          <a:xfrm>
            <a:off x="2975108" y="773734"/>
            <a:ext cx="1850768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008650"/>
                </a:solidFill>
                <a:latin typeface="Arial"/>
                <a:cs typeface="Arial"/>
              </a:rPr>
              <a:t>Materials that are not Recycled in Ireland (excl. Plastic)</a:t>
            </a:r>
            <a:endParaRPr lang="en-IE" sz="5400" dirty="0">
              <a:solidFill>
                <a:srgbClr val="008650"/>
              </a:solidFill>
              <a:latin typeface="Arial"/>
              <a:cs typeface="Arial"/>
            </a:endParaRPr>
          </a:p>
        </p:txBody>
      </p:sp>
      <p:pic>
        <p:nvPicPr>
          <p:cNvPr id="3" name="Picture 2">
            <a:extLst>
              <a:ext uri="{FF2B5EF4-FFF2-40B4-BE49-F238E27FC236}">
                <a16:creationId xmlns:a16="http://schemas.microsoft.com/office/drawing/2014/main" id="{9094CB2D-7C7D-E9E7-D28E-60DC85D684B2}"/>
              </a:ext>
            </a:extLst>
          </p:cNvPr>
          <p:cNvPicPr>
            <a:picLocks noChangeAspect="1"/>
          </p:cNvPicPr>
          <p:nvPr/>
        </p:nvPicPr>
        <p:blipFill>
          <a:blip r:embed="rId3"/>
          <a:stretch>
            <a:fillRect/>
          </a:stretch>
        </p:blipFill>
        <p:spPr>
          <a:xfrm>
            <a:off x="0" y="11724070"/>
            <a:ext cx="24384000" cy="1977246"/>
          </a:xfrm>
          <a:prstGeom prst="rect">
            <a:avLst/>
          </a:prstGeom>
        </p:spPr>
      </p:pic>
      <p:sp>
        <p:nvSpPr>
          <p:cNvPr id="5" name="Slide Number Placeholder 4">
            <a:extLst>
              <a:ext uri="{FF2B5EF4-FFF2-40B4-BE49-F238E27FC236}">
                <a16:creationId xmlns:a16="http://schemas.microsoft.com/office/drawing/2014/main" id="{953C797F-19C6-E974-50AB-631EBB12AD7B}"/>
              </a:ext>
            </a:extLst>
          </p:cNvPr>
          <p:cNvSpPr>
            <a:spLocks noGrp="1"/>
          </p:cNvSpPr>
          <p:nvPr>
            <p:ph type="sldNum" sz="quarter" idx="2"/>
          </p:nvPr>
        </p:nvSpPr>
        <p:spPr/>
        <p:txBody>
          <a:bodyPr/>
          <a:lstStyle/>
          <a:p>
            <a:fld id="{86CB4B4D-7CA3-9044-876B-883B54F8677D}" type="slidenum">
              <a:rPr lang="en-IE" smtClean="0"/>
              <a:t>21</a:t>
            </a:fld>
            <a:endParaRPr lang="en-IE"/>
          </a:p>
        </p:txBody>
      </p:sp>
      <p:pic>
        <p:nvPicPr>
          <p:cNvPr id="6" name="Picture 5">
            <a:extLst>
              <a:ext uri="{FF2B5EF4-FFF2-40B4-BE49-F238E27FC236}">
                <a16:creationId xmlns:a16="http://schemas.microsoft.com/office/drawing/2014/main" id="{A54E6A6F-9528-E0DB-D09E-F8B163557E62}"/>
              </a:ext>
            </a:extLst>
          </p:cNvPr>
          <p:cNvPicPr>
            <a:picLocks noChangeAspect="1"/>
          </p:cNvPicPr>
          <p:nvPr/>
        </p:nvPicPr>
        <p:blipFill rotWithShape="1">
          <a:blip r:embed="rId4"/>
          <a:srcRect b="20795"/>
          <a:stretch/>
        </p:blipFill>
        <p:spPr>
          <a:xfrm>
            <a:off x="442053" y="2487088"/>
            <a:ext cx="23585436" cy="546504"/>
          </a:xfrm>
          <a:prstGeom prst="rect">
            <a:avLst/>
          </a:prstGeom>
        </p:spPr>
      </p:pic>
      <p:pic>
        <p:nvPicPr>
          <p:cNvPr id="8" name="Picture 7">
            <a:extLst>
              <a:ext uri="{FF2B5EF4-FFF2-40B4-BE49-F238E27FC236}">
                <a16:creationId xmlns:a16="http://schemas.microsoft.com/office/drawing/2014/main" id="{8847AED7-1241-710C-4538-D0F4B791BB1D}"/>
              </a:ext>
            </a:extLst>
          </p:cNvPr>
          <p:cNvPicPr>
            <a:picLocks noChangeAspect="1"/>
          </p:cNvPicPr>
          <p:nvPr/>
        </p:nvPicPr>
        <p:blipFill>
          <a:blip r:embed="rId5"/>
          <a:stretch>
            <a:fillRect/>
          </a:stretch>
        </p:blipFill>
        <p:spPr>
          <a:xfrm>
            <a:off x="384903" y="3032307"/>
            <a:ext cx="23688093" cy="7397648"/>
          </a:xfrm>
          <a:prstGeom prst="rect">
            <a:avLst/>
          </a:prstGeom>
        </p:spPr>
      </p:pic>
      <p:sp>
        <p:nvSpPr>
          <p:cNvPr id="9" name="TextBox 8">
            <a:extLst>
              <a:ext uri="{FF2B5EF4-FFF2-40B4-BE49-F238E27FC236}">
                <a16:creationId xmlns:a16="http://schemas.microsoft.com/office/drawing/2014/main" id="{FF8681FE-F981-12A8-050C-78088C6C3807}"/>
              </a:ext>
            </a:extLst>
          </p:cNvPr>
          <p:cNvSpPr txBox="1"/>
          <p:nvPr/>
        </p:nvSpPr>
        <p:spPr>
          <a:xfrm>
            <a:off x="0" y="10819797"/>
            <a:ext cx="12192000" cy="73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3200" dirty="0">
                <a:solidFill>
                  <a:schemeClr val="tx1"/>
                </a:solidFill>
                <a:latin typeface="Arial" panose="020B0604020202020204" pitchFamily="34" charset="0"/>
                <a:cs typeface="Arial" panose="020B0604020202020204" pitchFamily="34" charset="0"/>
              </a:rPr>
              <a:t>Source - ‘</a:t>
            </a:r>
            <a:r>
              <a:rPr lang="en-US" sz="3200" i="1" dirty="0">
                <a:solidFill>
                  <a:srgbClr val="0000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Packaging &amp; Design for the Circular Economy</a:t>
            </a:r>
            <a:r>
              <a:rPr lang="en-US" sz="32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t>
            </a:r>
            <a:endParaRPr lang="en-IE"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3297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4A5CAF51-CCFE-5A4E-19A2-599228D2FDF2}"/>
              </a:ext>
            </a:extLst>
          </p:cNvPr>
          <p:cNvSpPr/>
          <p:nvPr/>
        </p:nvSpPr>
        <p:spPr>
          <a:xfrm>
            <a:off x="-84668" y="1529517"/>
            <a:ext cx="23923697" cy="10618865"/>
          </a:xfrm>
          <a:prstGeom prst="rect">
            <a:avLst/>
          </a:prstGeom>
          <a:solidFill>
            <a:srgbClr val="000000">
              <a:alpha val="37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432"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33" name="RPK_Logo_No_Strap_White_RGB.png" descr="RPK_Logo_No_Strap_White_RGB.png"/>
          <p:cNvPicPr>
            <a:picLocks noChangeAspect="1"/>
          </p:cNvPicPr>
          <p:nvPr/>
        </p:nvPicPr>
        <p:blipFill>
          <a:blip r:embed="rId2"/>
          <a:stretch>
            <a:fillRect/>
          </a:stretch>
        </p:blipFill>
        <p:spPr>
          <a:xfrm>
            <a:off x="19950996" y="12643918"/>
            <a:ext cx="3712769" cy="659255"/>
          </a:xfrm>
          <a:prstGeom prst="rect">
            <a:avLst/>
          </a:prstGeom>
          <a:ln w="12700">
            <a:miter lim="400000"/>
          </a:ln>
        </p:spPr>
      </p:pic>
      <p:pic>
        <p:nvPicPr>
          <p:cNvPr id="434" name="Image" descr="Image"/>
          <p:cNvPicPr>
            <a:picLocks noChangeAspect="1"/>
          </p:cNvPicPr>
          <p:nvPr/>
        </p:nvPicPr>
        <p:blipFill>
          <a:blip r:embed="rId3"/>
          <a:stretch>
            <a:fillRect/>
          </a:stretch>
        </p:blipFill>
        <p:spPr>
          <a:xfrm>
            <a:off x="776823" y="12757202"/>
            <a:ext cx="4539233" cy="432687"/>
          </a:xfrm>
          <a:prstGeom prst="rect">
            <a:avLst/>
          </a:prstGeom>
          <a:ln w="12700">
            <a:miter lim="400000"/>
          </a:ln>
        </p:spPr>
      </p:pic>
      <p:sp>
        <p:nvSpPr>
          <p:cNvPr id="438" name="26"/>
          <p:cNvSpPr txBox="1"/>
          <p:nvPr/>
        </p:nvSpPr>
        <p:spPr>
          <a:xfrm>
            <a:off x="23525187" y="-2196"/>
            <a:ext cx="396826" cy="38539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r>
              <a:t>26</a:t>
            </a:r>
          </a:p>
        </p:txBody>
      </p:sp>
      <p:sp>
        <p:nvSpPr>
          <p:cNvPr id="437" name="Wood Packaging"/>
          <p:cNvSpPr txBox="1"/>
          <p:nvPr/>
        </p:nvSpPr>
        <p:spPr>
          <a:xfrm>
            <a:off x="544970" y="1904325"/>
            <a:ext cx="17057229" cy="1118255"/>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9400">
                <a:solidFill>
                  <a:srgbClr val="FFFFFF"/>
                </a:solidFill>
                <a:latin typeface="Arial"/>
                <a:ea typeface="Arial"/>
                <a:cs typeface="Arial"/>
                <a:sym typeface="Arial"/>
              </a:defRPr>
            </a:lvl1pPr>
          </a:lstStyle>
          <a:p>
            <a:pPr algn="ctr"/>
            <a:endParaRPr lang="en-IE" sz="6600" dirty="0"/>
          </a:p>
        </p:txBody>
      </p:sp>
      <p:sp>
        <p:nvSpPr>
          <p:cNvPr id="5" name="Plastic Bottle Packaging">
            <a:extLst>
              <a:ext uri="{FF2B5EF4-FFF2-40B4-BE49-F238E27FC236}">
                <a16:creationId xmlns:a16="http://schemas.microsoft.com/office/drawing/2014/main" id="{4FF6881A-90BE-2A91-7D06-D638F478E240}"/>
              </a:ext>
            </a:extLst>
          </p:cNvPr>
          <p:cNvSpPr txBox="1"/>
          <p:nvPr/>
        </p:nvSpPr>
        <p:spPr>
          <a:xfrm>
            <a:off x="544970" y="337298"/>
            <a:ext cx="14378936" cy="1025922"/>
          </a:xfrm>
          <a:prstGeom prst="rect">
            <a:avLst/>
          </a:prstGeom>
          <a:ln>
            <a:solidFill>
              <a:schemeClr val="bg1"/>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none" lIns="50800" tIns="50800" rIns="50800" bIns="50800" anchor="ctr">
            <a:spAutoFit/>
          </a:bodyPr>
          <a:lstStyle>
            <a:lvl1pPr algn="l">
              <a:defRPr sz="9400">
                <a:solidFill>
                  <a:srgbClr val="FFFFFF"/>
                </a:solidFill>
                <a:latin typeface="Arial"/>
                <a:ea typeface="Arial"/>
                <a:cs typeface="Arial"/>
                <a:sym typeface="Arial"/>
              </a:defRPr>
            </a:lvl1pPr>
          </a:lstStyle>
          <a:p>
            <a:r>
              <a:rPr lang="en-US" sz="6000" dirty="0">
                <a:ln w="0"/>
                <a:solidFill>
                  <a:srgbClr val="00B16B"/>
                </a:solidFill>
                <a:effectLst>
                  <a:outerShdw blurRad="38100" dist="19050" dir="2700000" algn="tl" rotWithShape="0">
                    <a:schemeClr val="dk1">
                      <a:alpha val="40000"/>
                    </a:schemeClr>
                  </a:outerShdw>
                </a:effectLst>
              </a:rPr>
              <a:t>Composite Packaging </a:t>
            </a:r>
            <a:r>
              <a:rPr lang="en-IE" sz="6000" dirty="0">
                <a:ln w="0"/>
                <a:solidFill>
                  <a:srgbClr val="00B16B"/>
                </a:solidFill>
                <a:effectLst>
                  <a:outerShdw blurRad="38100" dist="19050" dir="2700000" algn="tl" rotWithShape="0">
                    <a:schemeClr val="dk1">
                      <a:alpha val="40000"/>
                    </a:schemeClr>
                  </a:outerShdw>
                </a:effectLst>
              </a:rPr>
              <a:t>(Mixed Material) </a:t>
            </a:r>
            <a:endParaRPr sz="6000" dirty="0">
              <a:ln w="0"/>
              <a:solidFill>
                <a:srgbClr val="00B16B"/>
              </a:solidFill>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799A67D2-CAD5-FAB7-F872-B31CB761B065}"/>
              </a:ext>
            </a:extLst>
          </p:cNvPr>
          <p:cNvSpPr>
            <a:spLocks noGrp="1"/>
          </p:cNvSpPr>
          <p:nvPr>
            <p:ph type="sldNum" sz="quarter" idx="2"/>
          </p:nvPr>
        </p:nvSpPr>
        <p:spPr/>
        <p:txBody>
          <a:bodyPr/>
          <a:lstStyle/>
          <a:p>
            <a:fld id="{86CB4B4D-7CA3-9044-876B-883B54F8677D}" type="slidenum">
              <a:rPr lang="en-IE" smtClean="0"/>
              <a:t>22</a:t>
            </a:fld>
            <a:endParaRPr lang="en-IE"/>
          </a:p>
        </p:txBody>
      </p:sp>
      <p:sp>
        <p:nvSpPr>
          <p:cNvPr id="3" name="Rectangle">
            <a:extLst>
              <a:ext uri="{FF2B5EF4-FFF2-40B4-BE49-F238E27FC236}">
                <a16:creationId xmlns:a16="http://schemas.microsoft.com/office/drawing/2014/main" id="{B5924BA8-C3AC-71BF-58AB-24E1E6D75F69}"/>
              </a:ext>
            </a:extLst>
          </p:cNvPr>
          <p:cNvSpPr/>
          <p:nvPr/>
        </p:nvSpPr>
        <p:spPr>
          <a:xfrm>
            <a:off x="645180" y="401294"/>
            <a:ext cx="23506908" cy="10645127"/>
          </a:xfrm>
          <a:prstGeom prst="rect">
            <a:avLst/>
          </a:prstGeom>
          <a:no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800" dirty="0"/>
          </a:p>
        </p:txBody>
      </p:sp>
      <p:sp>
        <p:nvSpPr>
          <p:cNvPr id="6" name="TextBox 5">
            <a:extLst>
              <a:ext uri="{FF2B5EF4-FFF2-40B4-BE49-F238E27FC236}">
                <a16:creationId xmlns:a16="http://schemas.microsoft.com/office/drawing/2014/main" id="{CADCB252-B95C-5E0D-4157-8B103E4E8706}"/>
              </a:ext>
            </a:extLst>
          </p:cNvPr>
          <p:cNvSpPr txBox="1"/>
          <p:nvPr/>
        </p:nvSpPr>
        <p:spPr>
          <a:xfrm>
            <a:off x="231912" y="1940758"/>
            <a:ext cx="22726568"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altLang="en-US" sz="4000" b="0" dirty="0">
                <a:solidFill>
                  <a:schemeClr val="bg1"/>
                </a:solidFill>
                <a:latin typeface="Arial" panose="020B0604020202020204" pitchFamily="34" charset="0"/>
                <a:cs typeface="Arial" panose="020B0604020202020204" pitchFamily="34" charset="0"/>
              </a:rPr>
              <a:t>A packaging type that is made up of more than one material that is not </a:t>
            </a:r>
          </a:p>
          <a:p>
            <a:pPr algn="ctr"/>
            <a:r>
              <a:rPr lang="en-US" altLang="en-US" sz="4000" b="0" dirty="0">
                <a:solidFill>
                  <a:schemeClr val="bg1"/>
                </a:solidFill>
                <a:latin typeface="Arial" panose="020B0604020202020204" pitchFamily="34" charset="0"/>
                <a:cs typeface="Arial" panose="020B0604020202020204" pitchFamily="34" charset="0"/>
              </a:rPr>
              <a:t>mechanically/easily separable.</a:t>
            </a:r>
            <a:endParaRPr lang="en-US" sz="4000" b="0" dirty="0">
              <a:solidFill>
                <a:schemeClr val="bg1"/>
              </a:solidFill>
              <a:latin typeface="Arial" panose="020B0604020202020204" pitchFamily="34" charset="0"/>
              <a:cs typeface="Arial" panose="020B0604020202020204" pitchFamily="34" charset="0"/>
            </a:endParaRPr>
          </a:p>
          <a:p>
            <a:pPr defTabSz="457200">
              <a:buSzPct val="125000"/>
              <a:defRPr sz="3400" b="0">
                <a:solidFill>
                  <a:srgbClr val="FFFFFF"/>
                </a:solidFill>
                <a:latin typeface="Arial"/>
                <a:ea typeface="Arial"/>
                <a:cs typeface="Arial"/>
                <a:sym typeface="Arial"/>
              </a:defRPr>
            </a:pPr>
            <a:endParaRPr lang="en-US" sz="4000" dirty="0"/>
          </a:p>
          <a:p>
            <a:pPr defTabSz="457200">
              <a:buSzPct val="125000"/>
              <a:defRPr sz="3400" b="0">
                <a:solidFill>
                  <a:srgbClr val="FFFFFF"/>
                </a:solidFill>
                <a:latin typeface="Arial"/>
                <a:ea typeface="Arial"/>
                <a:cs typeface="Arial"/>
                <a:sym typeface="Arial"/>
              </a:defRPr>
            </a:pPr>
            <a:r>
              <a:rPr lang="en-US" sz="4000" dirty="0"/>
              <a:t>If the main material weighs less than 95% of the overall weight, report as composite.</a:t>
            </a:r>
          </a:p>
          <a:p>
            <a:pPr defTabSz="457200">
              <a:buSzPct val="125000"/>
              <a:defRPr sz="3400" b="0">
                <a:solidFill>
                  <a:srgbClr val="FFFFFF"/>
                </a:solidFill>
                <a:latin typeface="Arial"/>
                <a:ea typeface="Arial"/>
                <a:cs typeface="Arial"/>
                <a:sym typeface="Arial"/>
              </a:defRPr>
            </a:pPr>
            <a:r>
              <a:rPr lang="en-US" sz="4000" dirty="0"/>
              <a:t>If the main material weighs more than 95% report all as the main material.</a:t>
            </a:r>
          </a:p>
        </p:txBody>
      </p:sp>
      <p:pic>
        <p:nvPicPr>
          <p:cNvPr id="7" name="Picture 6">
            <a:extLst>
              <a:ext uri="{FF2B5EF4-FFF2-40B4-BE49-F238E27FC236}">
                <a16:creationId xmlns:a16="http://schemas.microsoft.com/office/drawing/2014/main" id="{7E589530-00EC-F90F-F268-D1B1F18B6DF1}"/>
              </a:ext>
            </a:extLst>
          </p:cNvPr>
          <p:cNvPicPr>
            <a:picLocks noChangeAspect="1"/>
          </p:cNvPicPr>
          <p:nvPr/>
        </p:nvPicPr>
        <p:blipFill>
          <a:blip r:embed="rId4"/>
          <a:stretch>
            <a:fillRect/>
          </a:stretch>
        </p:blipFill>
        <p:spPr>
          <a:xfrm>
            <a:off x="202219" y="5500728"/>
            <a:ext cx="23322968" cy="4846582"/>
          </a:xfrm>
          <a:prstGeom prst="rect">
            <a:avLst/>
          </a:prstGeom>
        </p:spPr>
      </p:pic>
      <p:sp>
        <p:nvSpPr>
          <p:cNvPr id="4" name="TextBox 3">
            <a:extLst>
              <a:ext uri="{FF2B5EF4-FFF2-40B4-BE49-F238E27FC236}">
                <a16:creationId xmlns:a16="http://schemas.microsoft.com/office/drawing/2014/main" id="{06FCFE9F-1208-8E52-A696-AF1081FCA97B}"/>
              </a:ext>
            </a:extLst>
          </p:cNvPr>
          <p:cNvSpPr txBox="1"/>
          <p:nvPr/>
        </p:nvSpPr>
        <p:spPr>
          <a:xfrm>
            <a:off x="313038" y="10505229"/>
            <a:ext cx="22604112" cy="1478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3200" dirty="0">
                <a:solidFill>
                  <a:schemeClr val="tx1"/>
                </a:solidFill>
                <a:latin typeface="Arial" panose="020B0604020202020204" pitchFamily="34" charset="0"/>
                <a:cs typeface="Arial" panose="020B0604020202020204" pitchFamily="34" charset="0"/>
              </a:rPr>
              <a:t>Source - ‘</a:t>
            </a:r>
            <a:r>
              <a:rPr lang="en-US" sz="3200" i="1" dirty="0">
                <a:solidFill>
                  <a:srgbClr val="0000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Packaging &amp; Design for the Circular Economy</a:t>
            </a:r>
            <a:r>
              <a:rPr lang="en-US" sz="32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en-US" sz="3200" dirty="0">
                <a:solidFill>
                  <a:schemeClr val="tx1"/>
                </a:solidFill>
                <a:latin typeface="Arial" panose="020B0604020202020204" pitchFamily="34" charset="0"/>
                <a:cs typeface="Arial" panose="020B0604020202020204" pitchFamily="34" charset="0"/>
              </a:rPr>
              <a:t>			Recycled = Currently Recycled</a:t>
            </a:r>
          </a:p>
          <a:p>
            <a:pPr algn="l">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200" dirty="0"/>
              <a:t>Contaminated/soiled packaging is not recycled.  </a:t>
            </a:r>
            <a:endParaRPr lang="en-IE" sz="3200" dirty="0"/>
          </a:p>
        </p:txBody>
      </p:sp>
    </p:spTree>
    <p:extLst>
      <p:ext uri="{BB962C8B-B14F-4D97-AF65-F5344CB8AC3E}">
        <p14:creationId xmlns:p14="http://schemas.microsoft.com/office/powerpoint/2010/main" val="12485571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lastic_Recycling.png" descr="plastic_Recycling.png"/>
          <p:cNvPicPr>
            <a:picLocks noChangeAspect="1"/>
          </p:cNvPicPr>
          <p:nvPr/>
        </p:nvPicPr>
        <p:blipFill>
          <a:blip r:embed="rId2"/>
          <a:stretch>
            <a:fillRect/>
          </a:stretch>
        </p:blipFill>
        <p:spPr>
          <a:xfrm>
            <a:off x="-404482" y="-867868"/>
            <a:ext cx="25192964" cy="14171041"/>
          </a:xfrm>
          <a:prstGeom prst="rect">
            <a:avLst/>
          </a:prstGeom>
          <a:ln w="12700">
            <a:miter lim="400000"/>
          </a:ln>
        </p:spPr>
      </p:pic>
      <p:sp>
        <p:nvSpPr>
          <p:cNvPr id="411" name="Rectangle"/>
          <p:cNvSpPr/>
          <p:nvPr/>
        </p:nvSpPr>
        <p:spPr>
          <a:xfrm>
            <a:off x="-404482" y="439725"/>
            <a:ext cx="23900841" cy="11620316"/>
          </a:xfrm>
          <a:prstGeom prst="rect">
            <a:avLst/>
          </a:prstGeom>
          <a:solidFill>
            <a:schemeClr val="bg1">
              <a:lumMod val="50000"/>
              <a:alpha val="55000"/>
            </a:schemeClr>
          </a:solidFill>
          <a:ln w="12700">
            <a:miter lim="400000"/>
          </a:ln>
        </p:spPr>
        <p:txBody>
          <a:bodyPr lIns="0" tIns="0" rIns="0" bIns="0" anchor="ctr"/>
          <a:lstStyle/>
          <a:p>
            <a:pPr algn="l" defTabSz="457200">
              <a:defRPr sz="3900" b="0">
                <a:solidFill>
                  <a:srgbClr val="7A7D81"/>
                </a:solidFill>
                <a:latin typeface="Arial"/>
                <a:ea typeface="Arial"/>
                <a:cs typeface="Arial"/>
                <a:sym typeface="Arial"/>
              </a:defRPr>
            </a:pPr>
            <a:endParaRPr lang="en-IE" dirty="0">
              <a:solidFill>
                <a:schemeClr val="bg1"/>
              </a:solidFill>
            </a:endParaRPr>
          </a:p>
        </p:txBody>
      </p:sp>
      <p:sp>
        <p:nvSpPr>
          <p:cNvPr id="412" name="Rectangle"/>
          <p:cNvSpPr/>
          <p:nvPr/>
        </p:nvSpPr>
        <p:spPr>
          <a:xfrm>
            <a:off x="-446606" y="12050822"/>
            <a:ext cx="25235088" cy="1824656"/>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13"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414"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417" name="Plastic Packaging"/>
          <p:cNvSpPr txBox="1"/>
          <p:nvPr/>
        </p:nvSpPr>
        <p:spPr>
          <a:xfrm>
            <a:off x="8293672" y="706431"/>
            <a:ext cx="6642844" cy="1025922"/>
          </a:xfrm>
          <a:prstGeom prst="rect">
            <a:avLst/>
          </a:prstGeom>
          <a:solidFill>
            <a:schemeClr val="bg1">
              <a:lumMod val="75000"/>
            </a:schemeClr>
          </a:solidFill>
          <a:ln>
            <a:no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none" lIns="50800" tIns="50800" rIns="50800" bIns="50800" anchor="ctr">
            <a:spAutoFit/>
          </a:bodyPr>
          <a:lstStyle>
            <a:lvl1pPr algn="l">
              <a:defRPr sz="9400">
                <a:solidFill>
                  <a:srgbClr val="FFFFFF"/>
                </a:solidFill>
                <a:latin typeface="Arial"/>
                <a:ea typeface="Arial"/>
                <a:cs typeface="Arial"/>
                <a:sym typeface="Arial"/>
              </a:defRPr>
            </a:lvl1pPr>
          </a:lstStyle>
          <a:p>
            <a:r>
              <a:rPr sz="6000" dirty="0">
                <a:solidFill>
                  <a:srgbClr val="008650"/>
                </a:solidFill>
              </a:rPr>
              <a:t>Plastic Packaging</a:t>
            </a:r>
          </a:p>
        </p:txBody>
      </p:sp>
      <p:sp>
        <p:nvSpPr>
          <p:cNvPr id="16" name="TextBox 15">
            <a:extLst>
              <a:ext uri="{FF2B5EF4-FFF2-40B4-BE49-F238E27FC236}">
                <a16:creationId xmlns:a16="http://schemas.microsoft.com/office/drawing/2014/main" id="{87A5A8A4-DB27-4B26-82C1-97F9DDD1592B}"/>
              </a:ext>
            </a:extLst>
          </p:cNvPr>
          <p:cNvSpPr txBox="1"/>
          <p:nvPr/>
        </p:nvSpPr>
        <p:spPr>
          <a:xfrm>
            <a:off x="1754993" y="1987245"/>
            <a:ext cx="1998914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a:defRPr sz="3900" b="0">
                <a:solidFill>
                  <a:srgbClr val="7A7D81"/>
                </a:solidFill>
                <a:latin typeface="Arial"/>
                <a:ea typeface="Arial"/>
                <a:cs typeface="Arial"/>
                <a:sym typeface="Arial"/>
              </a:defRPr>
            </a:pPr>
            <a:r>
              <a:rPr lang="en-IE" sz="3600" b="1" dirty="0">
                <a:solidFill>
                  <a:schemeClr val="bg1"/>
                </a:solidFill>
              </a:rPr>
              <a:t>Plastic reported at the Brandholder/Importer level</a:t>
            </a:r>
            <a:r>
              <a:rPr lang="en-IE" sz="3600" b="0" dirty="0">
                <a:solidFill>
                  <a:schemeClr val="bg1"/>
                </a:solidFill>
              </a:rPr>
              <a:t> (sections 1.2 and 2.1 / 2.3) </a:t>
            </a:r>
            <a:r>
              <a:rPr lang="en-IE" sz="3600" dirty="0">
                <a:solidFill>
                  <a:schemeClr val="bg1"/>
                </a:solidFill>
              </a:rPr>
              <a:t>is required to be split under the following sub-categories:</a:t>
            </a:r>
          </a:p>
        </p:txBody>
      </p:sp>
      <p:sp>
        <p:nvSpPr>
          <p:cNvPr id="2" name="Slide Number Placeholder 1">
            <a:extLst>
              <a:ext uri="{FF2B5EF4-FFF2-40B4-BE49-F238E27FC236}">
                <a16:creationId xmlns:a16="http://schemas.microsoft.com/office/drawing/2014/main" id="{EF7851BD-3A95-7091-01D4-7EC65BC3FEB0}"/>
              </a:ext>
            </a:extLst>
          </p:cNvPr>
          <p:cNvSpPr>
            <a:spLocks noGrp="1"/>
          </p:cNvSpPr>
          <p:nvPr>
            <p:ph type="sldNum" sz="quarter" idx="2"/>
          </p:nvPr>
        </p:nvSpPr>
        <p:spPr/>
        <p:txBody>
          <a:bodyPr/>
          <a:lstStyle/>
          <a:p>
            <a:fld id="{86CB4B4D-7CA3-9044-876B-883B54F8677D}" type="slidenum">
              <a:rPr lang="en-IE" smtClean="0"/>
              <a:t>23</a:t>
            </a:fld>
            <a:endParaRPr lang="en-IE"/>
          </a:p>
        </p:txBody>
      </p:sp>
      <p:pic>
        <p:nvPicPr>
          <p:cNvPr id="3" name="Picture 2">
            <a:extLst>
              <a:ext uri="{FF2B5EF4-FFF2-40B4-BE49-F238E27FC236}">
                <a16:creationId xmlns:a16="http://schemas.microsoft.com/office/drawing/2014/main" id="{00B74632-E9AE-4CE5-3708-6350193C1173}"/>
              </a:ext>
            </a:extLst>
          </p:cNvPr>
          <p:cNvPicPr>
            <a:picLocks noChangeAspect="1"/>
          </p:cNvPicPr>
          <p:nvPr/>
        </p:nvPicPr>
        <p:blipFill rotWithShape="1">
          <a:blip r:embed="rId5"/>
          <a:srcRect b="20795"/>
          <a:stretch/>
        </p:blipFill>
        <p:spPr>
          <a:xfrm>
            <a:off x="1145392" y="3835671"/>
            <a:ext cx="21009757" cy="486822"/>
          </a:xfrm>
          <a:prstGeom prst="rect">
            <a:avLst/>
          </a:prstGeom>
        </p:spPr>
      </p:pic>
      <p:pic>
        <p:nvPicPr>
          <p:cNvPr id="6" name="Picture 5">
            <a:extLst>
              <a:ext uri="{FF2B5EF4-FFF2-40B4-BE49-F238E27FC236}">
                <a16:creationId xmlns:a16="http://schemas.microsoft.com/office/drawing/2014/main" id="{3980C5F1-4CB7-5D29-2875-0F107CBA9CBE}"/>
              </a:ext>
            </a:extLst>
          </p:cNvPr>
          <p:cNvPicPr>
            <a:picLocks noChangeAspect="1"/>
          </p:cNvPicPr>
          <p:nvPr/>
        </p:nvPicPr>
        <p:blipFill>
          <a:blip r:embed="rId6"/>
          <a:stretch>
            <a:fillRect/>
          </a:stretch>
        </p:blipFill>
        <p:spPr>
          <a:xfrm>
            <a:off x="1157823" y="4305793"/>
            <a:ext cx="20997328" cy="1981434"/>
          </a:xfrm>
          <a:prstGeom prst="rect">
            <a:avLst/>
          </a:prstGeom>
        </p:spPr>
      </p:pic>
      <p:pic>
        <p:nvPicPr>
          <p:cNvPr id="8" name="Picture 7">
            <a:extLst>
              <a:ext uri="{FF2B5EF4-FFF2-40B4-BE49-F238E27FC236}">
                <a16:creationId xmlns:a16="http://schemas.microsoft.com/office/drawing/2014/main" id="{D32EF354-43BB-E2F8-6DD5-02BC1C11AA25}"/>
              </a:ext>
            </a:extLst>
          </p:cNvPr>
          <p:cNvPicPr>
            <a:picLocks noChangeAspect="1"/>
          </p:cNvPicPr>
          <p:nvPr/>
        </p:nvPicPr>
        <p:blipFill>
          <a:blip r:embed="rId7"/>
          <a:stretch>
            <a:fillRect/>
          </a:stretch>
        </p:blipFill>
        <p:spPr>
          <a:xfrm>
            <a:off x="1164129" y="6243001"/>
            <a:ext cx="20971971" cy="1624880"/>
          </a:xfrm>
          <a:prstGeom prst="rect">
            <a:avLst/>
          </a:prstGeom>
        </p:spPr>
      </p:pic>
      <p:pic>
        <p:nvPicPr>
          <p:cNvPr id="10" name="Picture 9">
            <a:extLst>
              <a:ext uri="{FF2B5EF4-FFF2-40B4-BE49-F238E27FC236}">
                <a16:creationId xmlns:a16="http://schemas.microsoft.com/office/drawing/2014/main" id="{112C3ADB-26DA-9528-B7E2-E9362564CD68}"/>
              </a:ext>
            </a:extLst>
          </p:cNvPr>
          <p:cNvPicPr>
            <a:picLocks noChangeAspect="1"/>
          </p:cNvPicPr>
          <p:nvPr/>
        </p:nvPicPr>
        <p:blipFill>
          <a:blip r:embed="rId8"/>
          <a:stretch>
            <a:fillRect/>
          </a:stretch>
        </p:blipFill>
        <p:spPr>
          <a:xfrm>
            <a:off x="1145080" y="7870224"/>
            <a:ext cx="20971970" cy="1662916"/>
          </a:xfrm>
          <a:prstGeom prst="rect">
            <a:avLst/>
          </a:prstGeom>
        </p:spPr>
      </p:pic>
      <p:sp>
        <p:nvSpPr>
          <p:cNvPr id="4" name="TextBox 3">
            <a:extLst>
              <a:ext uri="{FF2B5EF4-FFF2-40B4-BE49-F238E27FC236}">
                <a16:creationId xmlns:a16="http://schemas.microsoft.com/office/drawing/2014/main" id="{3CDC8EDA-5C98-8169-9C94-746ECABD7DC4}"/>
              </a:ext>
            </a:extLst>
          </p:cNvPr>
          <p:cNvSpPr txBox="1"/>
          <p:nvPr/>
        </p:nvSpPr>
        <p:spPr>
          <a:xfrm>
            <a:off x="313038" y="10505229"/>
            <a:ext cx="22604112" cy="1478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3200" dirty="0">
                <a:solidFill>
                  <a:schemeClr val="tx1"/>
                </a:solidFill>
                <a:latin typeface="Arial" panose="020B0604020202020204" pitchFamily="34" charset="0"/>
                <a:cs typeface="Arial" panose="020B0604020202020204" pitchFamily="34" charset="0"/>
              </a:rPr>
              <a:t>Source - ‘</a:t>
            </a:r>
            <a:r>
              <a:rPr lang="en-US" sz="3200" i="1" dirty="0">
                <a:solidFill>
                  <a:srgbClr val="0000FF"/>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Packaging &amp; Design for the Circular Economy</a:t>
            </a:r>
            <a:r>
              <a:rPr lang="en-US" sz="320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t>
            </a:r>
            <a:r>
              <a:rPr lang="en-US" sz="3200" dirty="0">
                <a:solidFill>
                  <a:schemeClr val="tx1"/>
                </a:solidFill>
                <a:latin typeface="Arial" panose="020B0604020202020204" pitchFamily="34" charset="0"/>
                <a:cs typeface="Arial" panose="020B0604020202020204" pitchFamily="34" charset="0"/>
              </a:rPr>
              <a:t>			Recycled = Currently Recycled</a:t>
            </a:r>
          </a:p>
          <a:p>
            <a:pPr algn="l">
              <a:lnSpc>
                <a:spcPct val="150000"/>
              </a:lnSpc>
            </a:pPr>
            <a:r>
              <a:rPr lang="en-US" sz="3200" dirty="0">
                <a:solidFill>
                  <a:schemeClr val="tx1"/>
                </a:solidFill>
                <a:latin typeface="Arial" panose="020B0604020202020204" pitchFamily="34" charset="0"/>
                <a:cs typeface="Arial" panose="020B0604020202020204" pitchFamily="34" charset="0"/>
              </a:rPr>
              <a:t>																</a:t>
            </a:r>
            <a:r>
              <a:rPr lang="en-US" sz="3200" dirty="0"/>
              <a:t>Contaminated/soiled packaging is not recycled.  </a:t>
            </a:r>
            <a:endParaRPr lang="en-IE" sz="3200" dirty="0"/>
          </a:p>
        </p:txBody>
      </p:sp>
    </p:spTree>
    <p:extLst>
      <p:ext uri="{BB962C8B-B14F-4D97-AF65-F5344CB8AC3E}">
        <p14:creationId xmlns:p14="http://schemas.microsoft.com/office/powerpoint/2010/main" val="169613017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shutterstock_275050259.jpeg" descr="shutterstock_275050259.jpeg"/>
          <p:cNvPicPr>
            <a:picLocks noChangeAspect="1"/>
          </p:cNvPicPr>
          <p:nvPr/>
        </p:nvPicPr>
        <p:blipFill>
          <a:blip r:embed="rId2"/>
          <a:stretch>
            <a:fillRect/>
          </a:stretch>
        </p:blipFill>
        <p:spPr>
          <a:xfrm>
            <a:off x="32115" y="-1"/>
            <a:ext cx="24332826" cy="12852259"/>
          </a:xfrm>
          <a:prstGeom prst="rect">
            <a:avLst/>
          </a:prstGeom>
          <a:ln w="12700">
            <a:miter lim="400000"/>
          </a:ln>
        </p:spPr>
      </p:pic>
      <p:sp>
        <p:nvSpPr>
          <p:cNvPr id="421" name="Rectangle"/>
          <p:cNvSpPr/>
          <p:nvPr/>
        </p:nvSpPr>
        <p:spPr>
          <a:xfrm>
            <a:off x="1505816" y="2186724"/>
            <a:ext cx="20769717" cy="9662195"/>
          </a:xfrm>
          <a:prstGeom prst="rect">
            <a:avLst/>
          </a:prstGeom>
          <a:solidFill>
            <a:schemeClr val="tx2">
              <a:lumMod val="75000"/>
              <a:alpha val="78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IE" dirty="0"/>
          </a:p>
        </p:txBody>
      </p:sp>
      <p:sp>
        <p:nvSpPr>
          <p:cNvPr id="422" name="Rectangle"/>
          <p:cNvSpPr/>
          <p:nvPr/>
        </p:nvSpPr>
        <p:spPr>
          <a:xfrm>
            <a:off x="0" y="12183365"/>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23" name="RPK_Logo_No_Strap_White_RGB.png" descr="RPK_Logo_No_Strap_White_RGB.png"/>
          <p:cNvPicPr>
            <a:picLocks noChangeAspect="1"/>
          </p:cNvPicPr>
          <p:nvPr/>
        </p:nvPicPr>
        <p:blipFill>
          <a:blip r:embed="rId3"/>
          <a:stretch>
            <a:fillRect/>
          </a:stretch>
        </p:blipFill>
        <p:spPr>
          <a:xfrm>
            <a:off x="20198268" y="12754494"/>
            <a:ext cx="3712769" cy="659255"/>
          </a:xfrm>
          <a:prstGeom prst="rect">
            <a:avLst/>
          </a:prstGeom>
          <a:ln w="12700">
            <a:miter lim="400000"/>
          </a:ln>
        </p:spPr>
      </p:pic>
      <p:pic>
        <p:nvPicPr>
          <p:cNvPr id="424" name="Image" descr="Image"/>
          <p:cNvPicPr>
            <a:picLocks noChangeAspect="1"/>
          </p:cNvPicPr>
          <p:nvPr/>
        </p:nvPicPr>
        <p:blipFill>
          <a:blip r:embed="rId4"/>
          <a:stretch>
            <a:fillRect/>
          </a:stretch>
        </p:blipFill>
        <p:spPr>
          <a:xfrm>
            <a:off x="332685" y="12852258"/>
            <a:ext cx="4539233" cy="432687"/>
          </a:xfrm>
          <a:prstGeom prst="rect">
            <a:avLst/>
          </a:prstGeom>
          <a:ln w="12700">
            <a:miter lim="400000"/>
          </a:ln>
        </p:spPr>
      </p:pic>
      <p:sp>
        <p:nvSpPr>
          <p:cNvPr id="426" name="Material Types"/>
          <p:cNvSpPr txBox="1"/>
          <p:nvPr/>
        </p:nvSpPr>
        <p:spPr>
          <a:xfrm>
            <a:off x="930956" y="599046"/>
            <a:ext cx="102657" cy="933589"/>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endParaRPr sz="5400" u="sng" dirty="0">
              <a:solidFill>
                <a:srgbClr val="00B16B"/>
              </a:solidFill>
            </a:endParaRPr>
          </a:p>
        </p:txBody>
      </p:sp>
      <p:sp>
        <p:nvSpPr>
          <p:cNvPr id="427" name="Plastic Bottle Packaging"/>
          <p:cNvSpPr txBox="1"/>
          <p:nvPr/>
        </p:nvSpPr>
        <p:spPr>
          <a:xfrm>
            <a:off x="930956" y="2027000"/>
            <a:ext cx="102657" cy="1118255"/>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9400">
                <a:solidFill>
                  <a:srgbClr val="FFFFFF"/>
                </a:solidFill>
                <a:latin typeface="Arial"/>
                <a:ea typeface="Arial"/>
                <a:cs typeface="Arial"/>
                <a:sym typeface="Arial"/>
              </a:defRPr>
            </a:lvl1pPr>
          </a:lstStyle>
          <a:p>
            <a:endParaRPr sz="6600" dirty="0"/>
          </a:p>
        </p:txBody>
      </p:sp>
      <p:sp>
        <p:nvSpPr>
          <p:cNvPr id="12" name="2.3 Imported Output Packaging…">
            <a:extLst>
              <a:ext uri="{FF2B5EF4-FFF2-40B4-BE49-F238E27FC236}">
                <a16:creationId xmlns:a16="http://schemas.microsoft.com/office/drawing/2014/main" id="{DCD6D1B1-862D-4CFA-BCA6-04BA1F3DB81C}"/>
              </a:ext>
            </a:extLst>
          </p:cNvPr>
          <p:cNvSpPr txBox="1"/>
          <p:nvPr/>
        </p:nvSpPr>
        <p:spPr>
          <a:xfrm>
            <a:off x="1718673" y="6378021"/>
            <a:ext cx="14216916" cy="7027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571500" indent="-571500" algn="l" defTabSz="457200">
              <a:buFont typeface="Arial" panose="020B0604020202020204" pitchFamily="34" charset="0"/>
              <a:buChar char="•"/>
              <a:defRPr sz="3900" b="0">
                <a:solidFill>
                  <a:srgbClr val="7A7D81"/>
                </a:solidFill>
                <a:latin typeface="Arial"/>
                <a:ea typeface="Arial"/>
                <a:cs typeface="Arial"/>
                <a:sym typeface="Arial"/>
              </a:defRPr>
            </a:pPr>
            <a:endParaRPr dirty="0">
              <a:solidFill>
                <a:schemeClr val="bg1"/>
              </a:solidFill>
            </a:endParaRPr>
          </a:p>
        </p:txBody>
      </p:sp>
      <p:sp>
        <p:nvSpPr>
          <p:cNvPr id="8" name="TextBox 7">
            <a:extLst>
              <a:ext uri="{FF2B5EF4-FFF2-40B4-BE49-F238E27FC236}">
                <a16:creationId xmlns:a16="http://schemas.microsoft.com/office/drawing/2014/main" id="{4610C631-E0A1-907E-F73B-75A8A9B35FC3}"/>
              </a:ext>
            </a:extLst>
          </p:cNvPr>
          <p:cNvSpPr txBox="1"/>
          <p:nvPr/>
        </p:nvSpPr>
        <p:spPr>
          <a:xfrm>
            <a:off x="2351554" y="3425237"/>
            <a:ext cx="19160224"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4000" i="0" u="none" strike="noStrike" cap="none" spc="0" normalizeH="0" baseline="0" dirty="0">
                <a:ln>
                  <a:noFill/>
                </a:ln>
                <a:solidFill>
                  <a:schemeClr val="bg1"/>
                </a:solidFill>
                <a:effectLst/>
                <a:uFillTx/>
                <a:latin typeface="Arial"/>
                <a:cs typeface="Arial"/>
                <a:sym typeface="Helvetica Neue"/>
              </a:rPr>
              <a:t>The SUP Directive has a number of implications for producers.</a:t>
            </a:r>
            <a:r>
              <a:rPr lang="en-US" sz="4000" dirty="0">
                <a:solidFill>
                  <a:schemeClr val="bg1"/>
                </a:solidFill>
                <a:latin typeface="Arial"/>
                <a:cs typeface="Arial"/>
              </a:rPr>
              <a:t> </a:t>
            </a:r>
            <a:endParaRPr lang="en-US" sz="4000" i="0" u="none" strike="noStrike" cap="none" spc="0" normalizeH="0" baseline="0">
              <a:ln>
                <a:noFill/>
              </a:ln>
              <a:solidFill>
                <a:schemeClr val="bg1"/>
              </a:solidFill>
              <a:effectLst/>
              <a:uFillTx/>
              <a:latin typeface="Arial" panose="020B0604020202020204" pitchFamily="34" charset="0"/>
              <a:cs typeface="Arial" panose="020B0604020202020204" pitchFamily="34" charset="0"/>
            </a:endParaRP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b="0" dirty="0">
              <a:solidFill>
                <a:schemeClr val="bg1"/>
              </a:solidFill>
              <a:latin typeface="Arial" panose="020B0604020202020204" pitchFamily="34" charset="0"/>
              <a:cs typeface="Arial" panose="020B0604020202020204" pitchFamily="34" charset="0"/>
            </a:endParaRPr>
          </a:p>
          <a:p>
            <a:pPr marL="514350" indent="-514350" algn="just">
              <a:buAutoNum type="arabicPeriod"/>
            </a:pPr>
            <a:r>
              <a:rPr lang="en-US" sz="4000" b="0" dirty="0">
                <a:solidFill>
                  <a:schemeClr val="bg1"/>
                </a:solidFill>
                <a:latin typeface="Arial"/>
                <a:cs typeface="Arial"/>
              </a:rPr>
              <a:t>As a result of the SUP Directive a number of plastics were banned in Ireland in July 2021  (plastic straws, plastic cutlery, expanded polystyrene cups and food containers). </a:t>
            </a:r>
            <a:endParaRPr lang="en-US" sz="4000" b="0">
              <a:solidFill>
                <a:schemeClr val="bg1"/>
              </a:solidFill>
              <a:latin typeface="Arial" panose="020B0604020202020204" pitchFamily="34" charset="0"/>
              <a:cs typeface="Arial"/>
            </a:endParaRPr>
          </a:p>
          <a:p>
            <a:pPr marL="514350" indent="-514350" algn="just">
              <a:buAutoNum type="arabicPeriod"/>
            </a:pPr>
            <a:r>
              <a:rPr lang="en-US" sz="4000" b="0" dirty="0">
                <a:solidFill>
                  <a:schemeClr val="bg1"/>
                </a:solidFill>
                <a:latin typeface="Arial"/>
                <a:cs typeface="Arial"/>
              </a:rPr>
              <a:t>You are obligated under the SUP Regulations if you place SUP items on the Irish market, regardless of the amount/weight of items.</a:t>
            </a:r>
          </a:p>
          <a:p>
            <a:pPr marL="514350" indent="-514350" algn="just">
              <a:buAutoNum type="arabicPeriod"/>
            </a:pPr>
            <a:r>
              <a:rPr lang="en-US" sz="4000" b="0" dirty="0">
                <a:solidFill>
                  <a:schemeClr val="bg1"/>
                </a:solidFill>
                <a:latin typeface="Arial"/>
                <a:cs typeface="Arial"/>
              </a:rPr>
              <a:t>This covers both packaging and non-packaging items.</a:t>
            </a:r>
          </a:p>
          <a:p>
            <a:pPr algn="just"/>
            <a:r>
              <a:rPr lang="en-US" sz="4000" b="0" dirty="0">
                <a:solidFill>
                  <a:schemeClr val="bg1"/>
                </a:solidFill>
                <a:latin typeface="Arial"/>
                <a:cs typeface="Arial"/>
              </a:rPr>
              <a:t>4. More information and registration see </a:t>
            </a:r>
            <a:r>
              <a:rPr lang="en-US" sz="4000" b="0" u="sng" dirty="0">
                <a:solidFill>
                  <a:srgbClr val="0563C1"/>
                </a:solidFill>
                <a:latin typeface="Arial"/>
                <a:cs typeface="Arial"/>
                <a:hlinkClick r:id="rId5"/>
              </a:rPr>
              <a:t>Single Use Plastic for Members | Repak</a:t>
            </a:r>
            <a:endParaRPr lang="en-US" sz="4000" b="0" dirty="0">
              <a:latin typeface="Arial"/>
              <a:cs typeface="Arial"/>
            </a:endParaRPr>
          </a:p>
          <a:p>
            <a:pPr algn="just"/>
            <a:endParaRPr lang="en-US" sz="4000" b="0" dirty="0">
              <a:solidFill>
                <a:schemeClr val="bg1"/>
              </a:solidFill>
              <a:latin typeface="Arial"/>
              <a:cs typeface="Arial"/>
            </a:endParaRPr>
          </a:p>
          <a:p>
            <a:pPr algn="just">
              <a:buFont typeface="Arial" panose="020B0604020202020204" pitchFamily="34" charset="0"/>
            </a:pPr>
            <a:r>
              <a:rPr lang="en-US" sz="4000" b="0" dirty="0">
                <a:solidFill>
                  <a:schemeClr val="bg1"/>
                </a:solidFill>
                <a:latin typeface="Arial"/>
                <a:cs typeface="Arial"/>
              </a:rPr>
              <a:t>Any queries regarding SUP can be sent to </a:t>
            </a:r>
            <a:r>
              <a:rPr lang="en-US" sz="4000" b="0" u="sng" dirty="0">
                <a:solidFill>
                  <a:srgbClr val="0563C1"/>
                </a:solidFill>
                <a:latin typeface="Arial"/>
                <a:cs typeface="Arial"/>
                <a:hlinkClick r:id="rId6"/>
              </a:rPr>
              <a:t>sup@repak.ie</a:t>
            </a:r>
            <a:r>
              <a:rPr lang="en-US" sz="4000" b="0" dirty="0">
                <a:latin typeface="Arial"/>
                <a:cs typeface="Arial"/>
              </a:rPr>
              <a:t> </a:t>
            </a:r>
            <a:endParaRPr lang="en-US" sz="4000" b="0">
              <a:latin typeface="Arial"/>
            </a:endParaRPr>
          </a:p>
          <a:p>
            <a:pPr marL="571500" indent="-571500" algn="l">
              <a:buFont typeface="Arial" panose="020B0604020202020204" pitchFamily="34" charset="0"/>
              <a:buChar char="•"/>
            </a:pPr>
            <a:endParaRPr lang="en-US" sz="3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endParaRPr lang="en-US" sz="3200" b="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4CC3BBB-12AF-D068-83E6-D288A93B4801}"/>
              </a:ext>
            </a:extLst>
          </p:cNvPr>
          <p:cNvSpPr>
            <a:spLocks noGrp="1"/>
          </p:cNvSpPr>
          <p:nvPr>
            <p:ph type="sldNum" sz="quarter" idx="2"/>
          </p:nvPr>
        </p:nvSpPr>
        <p:spPr/>
        <p:txBody>
          <a:bodyPr/>
          <a:lstStyle/>
          <a:p>
            <a:fld id="{86CB4B4D-7CA3-9044-876B-883B54F8677D}" type="slidenum">
              <a:rPr lang="en-IE" smtClean="0"/>
              <a:t>24</a:t>
            </a:fld>
            <a:endParaRPr lang="en-IE"/>
          </a:p>
        </p:txBody>
      </p:sp>
      <p:sp>
        <p:nvSpPr>
          <p:cNvPr id="3" name="TextBox 2">
            <a:extLst>
              <a:ext uri="{FF2B5EF4-FFF2-40B4-BE49-F238E27FC236}">
                <a16:creationId xmlns:a16="http://schemas.microsoft.com/office/drawing/2014/main" id="{835CB9C3-5C17-D464-1A52-8EF3DBD3783B}"/>
              </a:ext>
            </a:extLst>
          </p:cNvPr>
          <p:cNvSpPr txBox="1"/>
          <p:nvPr/>
        </p:nvSpPr>
        <p:spPr>
          <a:xfrm>
            <a:off x="1574172" y="768323"/>
            <a:ext cx="1232112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solidFill>
                  <a:srgbClr val="00B16B"/>
                </a:solidFill>
                <a:latin typeface="Arial"/>
                <a:cs typeface="Arial"/>
              </a:rPr>
              <a:t>Single Use Plastic (SUP) Directive</a:t>
            </a:r>
          </a:p>
        </p:txBody>
      </p:sp>
    </p:spTree>
    <p:extLst>
      <p:ext uri="{BB962C8B-B14F-4D97-AF65-F5344CB8AC3E}">
        <p14:creationId xmlns:p14="http://schemas.microsoft.com/office/powerpoint/2010/main" val="25777099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shutterstock_275050259.jpeg" descr="shutterstock_275050259.jpeg"/>
          <p:cNvPicPr>
            <a:picLocks noChangeAspect="1"/>
          </p:cNvPicPr>
          <p:nvPr/>
        </p:nvPicPr>
        <p:blipFill>
          <a:blip r:embed="rId3"/>
          <a:stretch>
            <a:fillRect/>
          </a:stretch>
        </p:blipFill>
        <p:spPr>
          <a:xfrm>
            <a:off x="-95534" y="9"/>
            <a:ext cx="24479534" cy="12228515"/>
          </a:xfrm>
          <a:prstGeom prst="rect">
            <a:avLst/>
          </a:prstGeom>
          <a:ln w="12700">
            <a:miter lim="400000"/>
          </a:ln>
        </p:spPr>
      </p:pic>
      <p:sp>
        <p:nvSpPr>
          <p:cNvPr id="421" name="Rectangle"/>
          <p:cNvSpPr/>
          <p:nvPr/>
        </p:nvSpPr>
        <p:spPr>
          <a:xfrm>
            <a:off x="645180" y="401294"/>
            <a:ext cx="22914082" cy="11540815"/>
          </a:xfrm>
          <a:prstGeom prst="rect">
            <a:avLst/>
          </a:prstGeom>
          <a:solidFill>
            <a:schemeClr val="bg2">
              <a:lumMod val="50000"/>
              <a:alpha val="5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2" name="Rectangle"/>
          <p:cNvSpPr/>
          <p:nvPr/>
        </p:nvSpPr>
        <p:spPr>
          <a:xfrm>
            <a:off x="-95534" y="12097155"/>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23" name="RPK_Logo_No_Strap_White_RGB.png" descr="RPK_Logo_No_Strap_White_RGB.png"/>
          <p:cNvPicPr>
            <a:picLocks noChangeAspect="1"/>
          </p:cNvPicPr>
          <p:nvPr/>
        </p:nvPicPr>
        <p:blipFill>
          <a:blip r:embed="rId4"/>
          <a:stretch>
            <a:fillRect/>
          </a:stretch>
        </p:blipFill>
        <p:spPr>
          <a:xfrm>
            <a:off x="19846493" y="12683154"/>
            <a:ext cx="3712769" cy="659255"/>
          </a:xfrm>
          <a:prstGeom prst="rect">
            <a:avLst/>
          </a:prstGeom>
          <a:ln w="12700">
            <a:miter lim="400000"/>
          </a:ln>
        </p:spPr>
      </p:pic>
      <p:pic>
        <p:nvPicPr>
          <p:cNvPr id="424" name="Image" descr="Image"/>
          <p:cNvPicPr>
            <a:picLocks noChangeAspect="1"/>
          </p:cNvPicPr>
          <p:nvPr/>
        </p:nvPicPr>
        <p:blipFill>
          <a:blip r:embed="rId5"/>
          <a:stretch>
            <a:fillRect/>
          </a:stretch>
        </p:blipFill>
        <p:spPr>
          <a:xfrm>
            <a:off x="583339" y="12808277"/>
            <a:ext cx="4539233" cy="432687"/>
          </a:xfrm>
          <a:prstGeom prst="rect">
            <a:avLst/>
          </a:prstGeom>
          <a:ln w="12700">
            <a:miter lim="400000"/>
          </a:ln>
        </p:spPr>
      </p:pic>
      <p:sp>
        <p:nvSpPr>
          <p:cNvPr id="427" name="Plastic Bottle Packaging"/>
          <p:cNvSpPr txBox="1"/>
          <p:nvPr/>
        </p:nvSpPr>
        <p:spPr>
          <a:xfrm>
            <a:off x="6781983" y="924713"/>
            <a:ext cx="9036128" cy="1025922"/>
          </a:xfrm>
          <a:prstGeom prst="rect">
            <a:avLst/>
          </a:prstGeom>
          <a:ln w="12700">
            <a:noFill/>
            <a:miter lim="400000"/>
          </a:ln>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9400">
                <a:solidFill>
                  <a:srgbClr val="FFFFFF"/>
                </a:solidFill>
                <a:latin typeface="Arial"/>
                <a:ea typeface="Arial"/>
                <a:cs typeface="Arial"/>
                <a:sym typeface="Arial"/>
              </a:defRPr>
            </a:lvl1pPr>
          </a:lstStyle>
          <a:p>
            <a:r>
              <a:rPr sz="6000" dirty="0">
                <a:solidFill>
                  <a:srgbClr val="008650"/>
                </a:solidFill>
              </a:rPr>
              <a:t>Plastic Bottle Packaging</a:t>
            </a:r>
          </a:p>
        </p:txBody>
      </p:sp>
      <p:sp>
        <p:nvSpPr>
          <p:cNvPr id="14" name="TextBox 13">
            <a:extLst>
              <a:ext uri="{FF2B5EF4-FFF2-40B4-BE49-F238E27FC236}">
                <a16:creationId xmlns:a16="http://schemas.microsoft.com/office/drawing/2014/main" id="{556D6089-AB88-481D-8D67-6B1D6891644A}"/>
              </a:ext>
            </a:extLst>
          </p:cNvPr>
          <p:cNvSpPr txBox="1"/>
          <p:nvPr/>
        </p:nvSpPr>
        <p:spPr>
          <a:xfrm>
            <a:off x="2385426" y="2542421"/>
            <a:ext cx="19857886"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a:defRPr sz="3900" b="0">
                <a:solidFill>
                  <a:srgbClr val="7A7D81"/>
                </a:solidFill>
                <a:latin typeface="Arial"/>
                <a:ea typeface="Arial"/>
                <a:cs typeface="Arial"/>
                <a:sym typeface="Arial"/>
              </a:defRPr>
            </a:pPr>
            <a:r>
              <a:rPr lang="en-IE" sz="4400" b="1" dirty="0">
                <a:solidFill>
                  <a:schemeClr val="bg1"/>
                </a:solidFill>
              </a:rPr>
              <a:t>Plastic Bottles reported at the Brandholder/Importer level</a:t>
            </a:r>
            <a:r>
              <a:rPr lang="en-IE" sz="4400" b="0" dirty="0">
                <a:solidFill>
                  <a:schemeClr val="bg1"/>
                </a:solidFill>
              </a:rPr>
              <a:t> (sections 1.2 and 2.1 / 2.3) </a:t>
            </a:r>
            <a:r>
              <a:rPr lang="en-IE" sz="4400" dirty="0">
                <a:solidFill>
                  <a:schemeClr val="bg1"/>
                </a:solidFill>
              </a:rPr>
              <a:t>is required to be split under the following sub-categories:</a:t>
            </a:r>
          </a:p>
        </p:txBody>
      </p:sp>
      <p:sp>
        <p:nvSpPr>
          <p:cNvPr id="2" name="Slide Number Placeholder 1">
            <a:extLst>
              <a:ext uri="{FF2B5EF4-FFF2-40B4-BE49-F238E27FC236}">
                <a16:creationId xmlns:a16="http://schemas.microsoft.com/office/drawing/2014/main" id="{4AF77ECF-AF97-1A66-CA00-A6FB86E408E4}"/>
              </a:ext>
            </a:extLst>
          </p:cNvPr>
          <p:cNvSpPr>
            <a:spLocks noGrp="1"/>
          </p:cNvSpPr>
          <p:nvPr>
            <p:ph type="sldNum" sz="quarter" idx="2"/>
          </p:nvPr>
        </p:nvSpPr>
        <p:spPr/>
        <p:txBody>
          <a:bodyPr/>
          <a:lstStyle/>
          <a:p>
            <a:fld id="{86CB4B4D-7CA3-9044-876B-883B54F8677D}" type="slidenum">
              <a:rPr lang="en-IE" smtClean="0"/>
              <a:t>25</a:t>
            </a:fld>
            <a:endParaRPr lang="en-IE"/>
          </a:p>
        </p:txBody>
      </p:sp>
      <p:pic>
        <p:nvPicPr>
          <p:cNvPr id="5" name="Picture 4">
            <a:extLst>
              <a:ext uri="{FF2B5EF4-FFF2-40B4-BE49-F238E27FC236}">
                <a16:creationId xmlns:a16="http://schemas.microsoft.com/office/drawing/2014/main" id="{FC53322A-8FD8-418C-F4C5-80807FFFDF22}"/>
              </a:ext>
            </a:extLst>
          </p:cNvPr>
          <p:cNvPicPr>
            <a:picLocks noChangeAspect="1"/>
          </p:cNvPicPr>
          <p:nvPr/>
        </p:nvPicPr>
        <p:blipFill>
          <a:blip r:embed="rId6"/>
          <a:stretch>
            <a:fillRect/>
          </a:stretch>
        </p:blipFill>
        <p:spPr>
          <a:xfrm>
            <a:off x="1145392" y="4902245"/>
            <a:ext cx="21351501" cy="5471349"/>
          </a:xfrm>
          <a:prstGeom prst="rect">
            <a:avLst/>
          </a:prstGeom>
        </p:spPr>
      </p:pic>
      <p:pic>
        <p:nvPicPr>
          <p:cNvPr id="6" name="Picture 5">
            <a:extLst>
              <a:ext uri="{FF2B5EF4-FFF2-40B4-BE49-F238E27FC236}">
                <a16:creationId xmlns:a16="http://schemas.microsoft.com/office/drawing/2014/main" id="{A1D75834-8452-F1FE-65B5-7E89C00507F6}"/>
              </a:ext>
            </a:extLst>
          </p:cNvPr>
          <p:cNvPicPr>
            <a:picLocks noChangeAspect="1"/>
          </p:cNvPicPr>
          <p:nvPr/>
        </p:nvPicPr>
        <p:blipFill rotWithShape="1">
          <a:blip r:embed="rId7"/>
          <a:srcRect b="20795"/>
          <a:stretch/>
        </p:blipFill>
        <p:spPr>
          <a:xfrm>
            <a:off x="1126342" y="4426220"/>
            <a:ext cx="21351500" cy="494741"/>
          </a:xfrm>
          <a:prstGeom prst="rect">
            <a:avLst/>
          </a:prstGeom>
        </p:spPr>
      </p:pic>
      <p:sp>
        <p:nvSpPr>
          <p:cNvPr id="7" name="TextBox 6">
            <a:extLst>
              <a:ext uri="{FF2B5EF4-FFF2-40B4-BE49-F238E27FC236}">
                <a16:creationId xmlns:a16="http://schemas.microsoft.com/office/drawing/2014/main" id="{0C7B2D73-ACA1-C9D8-189D-5366257276B0}"/>
              </a:ext>
            </a:extLst>
          </p:cNvPr>
          <p:cNvSpPr txBox="1"/>
          <p:nvPr/>
        </p:nvSpPr>
        <p:spPr>
          <a:xfrm>
            <a:off x="685800" y="10819797"/>
            <a:ext cx="12192000" cy="73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3200" dirty="0">
                <a:solidFill>
                  <a:schemeClr val="tx1"/>
                </a:solidFill>
                <a:latin typeface="Arial" panose="020B0604020202020204" pitchFamily="34" charset="0"/>
                <a:cs typeface="Arial" panose="020B0604020202020204" pitchFamily="34" charset="0"/>
              </a:rPr>
              <a:t>Source - ‘</a:t>
            </a:r>
            <a:r>
              <a:rPr lang="en-US" sz="3200" i="1" dirty="0">
                <a:solidFill>
                  <a:srgbClr val="0000FF"/>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Packaging &amp; Design for the Circular Economy</a:t>
            </a:r>
            <a:r>
              <a:rPr lang="en-US" sz="320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t>
            </a:r>
            <a:endParaRPr lang="en-IE" sz="32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utterstock_518231311.jpeg" descr="shutterstock_518231311.jpeg">
            <a:extLst>
              <a:ext uri="{FF2B5EF4-FFF2-40B4-BE49-F238E27FC236}">
                <a16:creationId xmlns:a16="http://schemas.microsoft.com/office/drawing/2014/main" id="{407AD352-D989-4CC3-C114-CB36D3BEFE32}"/>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278" name="Rectangle"/>
          <p:cNvSpPr/>
          <p:nvPr/>
        </p:nvSpPr>
        <p:spPr>
          <a:xfrm>
            <a:off x="0" y="1227959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79"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80"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82" name="Rectangle"/>
          <p:cNvSpPr/>
          <p:nvPr/>
        </p:nvSpPr>
        <p:spPr>
          <a:xfrm>
            <a:off x="1152710" y="1798240"/>
            <a:ext cx="18798286" cy="9665286"/>
          </a:xfrm>
          <a:prstGeom prst="rect">
            <a:avLst/>
          </a:prstGeom>
          <a:solidFill>
            <a:schemeClr val="bg2">
              <a:lumMod val="25000"/>
              <a:alpha val="5698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4" name="Output Packaging">
            <a:extLst>
              <a:ext uri="{FF2B5EF4-FFF2-40B4-BE49-F238E27FC236}">
                <a16:creationId xmlns:a16="http://schemas.microsoft.com/office/drawing/2014/main" id="{0CFE7F50-7B52-4187-9DD6-5A1B8719E8CF}"/>
              </a:ext>
            </a:extLst>
          </p:cNvPr>
          <p:cNvSpPr txBox="1"/>
          <p:nvPr/>
        </p:nvSpPr>
        <p:spPr>
          <a:xfrm>
            <a:off x="3755155" y="2709887"/>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endParaRPr dirty="0"/>
          </a:p>
        </p:txBody>
      </p:sp>
      <p:sp>
        <p:nvSpPr>
          <p:cNvPr id="2" name="Slide Number Placeholder 1">
            <a:extLst>
              <a:ext uri="{FF2B5EF4-FFF2-40B4-BE49-F238E27FC236}">
                <a16:creationId xmlns:a16="http://schemas.microsoft.com/office/drawing/2014/main" id="{9BDC89DD-07BC-BB1B-C675-AC50683ED4B2}"/>
              </a:ext>
            </a:extLst>
          </p:cNvPr>
          <p:cNvSpPr>
            <a:spLocks noGrp="1"/>
          </p:cNvSpPr>
          <p:nvPr>
            <p:ph type="sldNum" sz="quarter" idx="2"/>
          </p:nvPr>
        </p:nvSpPr>
        <p:spPr/>
        <p:txBody>
          <a:bodyPr/>
          <a:lstStyle/>
          <a:p>
            <a:fld id="{86CB4B4D-7CA3-9044-876B-883B54F8677D}" type="slidenum">
              <a:rPr lang="en-IE" smtClean="0"/>
              <a:t>26</a:t>
            </a:fld>
            <a:endParaRPr lang="en-IE"/>
          </a:p>
        </p:txBody>
      </p:sp>
      <p:sp>
        <p:nvSpPr>
          <p:cNvPr id="4" name="Form Breakdown">
            <a:extLst>
              <a:ext uri="{FF2B5EF4-FFF2-40B4-BE49-F238E27FC236}">
                <a16:creationId xmlns:a16="http://schemas.microsoft.com/office/drawing/2014/main" id="{867F1F23-39BA-35C3-5DB2-51CCF9863BFB}"/>
              </a:ext>
            </a:extLst>
          </p:cNvPr>
          <p:cNvSpPr txBox="1"/>
          <p:nvPr/>
        </p:nvSpPr>
        <p:spPr>
          <a:xfrm>
            <a:off x="3150657" y="5604961"/>
            <a:ext cx="15492553" cy="1210588"/>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lang="en-IE" sz="7200" dirty="0">
                <a:solidFill>
                  <a:srgbClr val="00B16B"/>
                </a:solidFill>
              </a:rPr>
              <a:t>Packaging Terms &amp; Definitions</a:t>
            </a:r>
            <a:endParaRPr sz="7200" dirty="0">
              <a:solidFill>
                <a:srgbClr val="00B16B"/>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utterstock_518231311.jpeg" descr="shutterstock_518231311.jpeg">
            <a:extLst>
              <a:ext uri="{FF2B5EF4-FFF2-40B4-BE49-F238E27FC236}">
                <a16:creationId xmlns:a16="http://schemas.microsoft.com/office/drawing/2014/main" id="{407AD352-D989-4CC3-C114-CB36D3BEFE32}"/>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278" name="Rectangle"/>
          <p:cNvSpPr/>
          <p:nvPr/>
        </p:nvSpPr>
        <p:spPr>
          <a:xfrm>
            <a:off x="0" y="1227959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79"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80"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82" name="Rectangle"/>
          <p:cNvSpPr/>
          <p:nvPr/>
        </p:nvSpPr>
        <p:spPr>
          <a:xfrm>
            <a:off x="924110" y="1617788"/>
            <a:ext cx="22608285" cy="10657657"/>
          </a:xfrm>
          <a:prstGeom prst="rect">
            <a:avLst/>
          </a:prstGeom>
          <a:solidFill>
            <a:schemeClr val="bg2">
              <a:lumMod val="25000"/>
              <a:alpha val="5698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3" name="Is removed by you or on your behalf…">
            <a:extLst>
              <a:ext uri="{FF2B5EF4-FFF2-40B4-BE49-F238E27FC236}">
                <a16:creationId xmlns:a16="http://schemas.microsoft.com/office/drawing/2014/main" id="{43C9140E-8B47-4BF8-9F35-06519BE99C19}"/>
              </a:ext>
            </a:extLst>
          </p:cNvPr>
          <p:cNvSpPr txBox="1"/>
          <p:nvPr/>
        </p:nvSpPr>
        <p:spPr>
          <a:xfrm>
            <a:off x="2111033" y="15860454"/>
            <a:ext cx="15434017" cy="21816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endParaRPr lang="en-IE" sz="4800" dirty="0">
              <a:solidFill>
                <a:schemeClr val="bg1"/>
              </a:solidFill>
            </a:endParaRPr>
          </a:p>
          <a:p>
            <a:pPr algn="l" defTabSz="457200">
              <a:lnSpc>
                <a:spcPct val="150000"/>
              </a:lnSpc>
              <a:buClr>
                <a:srgbClr val="00B16B"/>
              </a:buClr>
              <a:buSzPct val="85000"/>
              <a:defRPr sz="3900" b="0">
                <a:solidFill>
                  <a:srgbClr val="7A7D81"/>
                </a:solidFill>
                <a:latin typeface="Arial"/>
                <a:ea typeface="Arial"/>
                <a:cs typeface="Arial"/>
                <a:sym typeface="Arial"/>
              </a:defRPr>
            </a:pPr>
            <a:endParaRPr sz="4800" dirty="0">
              <a:solidFill>
                <a:schemeClr val="bg1"/>
              </a:solidFill>
            </a:endParaRPr>
          </a:p>
        </p:txBody>
      </p:sp>
      <p:sp>
        <p:nvSpPr>
          <p:cNvPr id="14" name="Output Packaging">
            <a:extLst>
              <a:ext uri="{FF2B5EF4-FFF2-40B4-BE49-F238E27FC236}">
                <a16:creationId xmlns:a16="http://schemas.microsoft.com/office/drawing/2014/main" id="{0CFE7F50-7B52-4187-9DD6-5A1B8719E8CF}"/>
              </a:ext>
            </a:extLst>
          </p:cNvPr>
          <p:cNvSpPr txBox="1"/>
          <p:nvPr/>
        </p:nvSpPr>
        <p:spPr>
          <a:xfrm>
            <a:off x="3755155" y="2709887"/>
            <a:ext cx="102657" cy="8016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endParaRPr dirty="0"/>
          </a:p>
        </p:txBody>
      </p:sp>
      <p:sp>
        <p:nvSpPr>
          <p:cNvPr id="2" name="Slide Number Placeholder 1">
            <a:extLst>
              <a:ext uri="{FF2B5EF4-FFF2-40B4-BE49-F238E27FC236}">
                <a16:creationId xmlns:a16="http://schemas.microsoft.com/office/drawing/2014/main" id="{9BDC89DD-07BC-BB1B-C675-AC50683ED4B2}"/>
              </a:ext>
            </a:extLst>
          </p:cNvPr>
          <p:cNvSpPr>
            <a:spLocks noGrp="1"/>
          </p:cNvSpPr>
          <p:nvPr>
            <p:ph type="sldNum" sz="quarter" idx="2"/>
          </p:nvPr>
        </p:nvSpPr>
        <p:spPr/>
        <p:txBody>
          <a:bodyPr/>
          <a:lstStyle/>
          <a:p>
            <a:fld id="{86CB4B4D-7CA3-9044-876B-883B54F8677D}" type="slidenum">
              <a:rPr lang="en-IE" smtClean="0"/>
              <a:t>27</a:t>
            </a:fld>
            <a:endParaRPr lang="en-IE"/>
          </a:p>
        </p:txBody>
      </p:sp>
      <p:sp>
        <p:nvSpPr>
          <p:cNvPr id="6" name="Plastic Bottle Packaging">
            <a:extLst>
              <a:ext uri="{FF2B5EF4-FFF2-40B4-BE49-F238E27FC236}">
                <a16:creationId xmlns:a16="http://schemas.microsoft.com/office/drawing/2014/main" id="{15C5CE43-EE61-CD8D-DBF1-F5EC2E3F00EF}"/>
              </a:ext>
            </a:extLst>
          </p:cNvPr>
          <p:cNvSpPr txBox="1"/>
          <p:nvPr/>
        </p:nvSpPr>
        <p:spPr>
          <a:xfrm>
            <a:off x="1175700" y="688802"/>
            <a:ext cx="15029755" cy="933589"/>
          </a:xfrm>
          <a:prstGeom prst="rect">
            <a:avLst/>
          </a:prstGeom>
          <a:ln w="12700">
            <a:noFill/>
            <a:miter lim="400000"/>
          </a:ln>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9400">
                <a:solidFill>
                  <a:srgbClr val="FFFFFF"/>
                </a:solidFill>
                <a:latin typeface="Arial"/>
                <a:ea typeface="Arial"/>
                <a:cs typeface="Arial"/>
                <a:sym typeface="Arial"/>
              </a:defRPr>
            </a:lvl1pPr>
          </a:lstStyle>
          <a:p>
            <a:r>
              <a:rPr lang="en-IE" sz="5400" dirty="0">
                <a:solidFill>
                  <a:srgbClr val="009E5E"/>
                </a:solidFill>
              </a:rPr>
              <a:t>Is your packaging ROI* sourced or Imported?</a:t>
            </a:r>
            <a:endParaRPr lang="en-US" dirty="0"/>
          </a:p>
        </p:txBody>
      </p:sp>
      <p:sp>
        <p:nvSpPr>
          <p:cNvPr id="7" name="TextBox 6">
            <a:extLst>
              <a:ext uri="{FF2B5EF4-FFF2-40B4-BE49-F238E27FC236}">
                <a16:creationId xmlns:a16="http://schemas.microsoft.com/office/drawing/2014/main" id="{BE832271-CCDA-BC33-DCD0-A0881D02EAEF}"/>
              </a:ext>
            </a:extLst>
          </p:cNvPr>
          <p:cNvSpPr txBox="1"/>
          <p:nvPr/>
        </p:nvSpPr>
        <p:spPr>
          <a:xfrm>
            <a:off x="1477350" y="1541044"/>
            <a:ext cx="21687503" cy="12967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endParaRPr lang="en-US"/>
          </a:p>
          <a:p>
            <a:pPr algn="l"/>
            <a:r>
              <a:rPr lang="en-US" sz="3400" b="0" dirty="0">
                <a:solidFill>
                  <a:srgbClr val="FFFFFF"/>
                </a:solidFill>
                <a:latin typeface="Arial"/>
                <a:cs typeface="Arial"/>
              </a:rPr>
              <a:t>When reporting your packaging/packaged product you must report it as ROI sourced or Imported.  </a:t>
            </a:r>
            <a:endParaRPr lang="en-US">
              <a:latin typeface="Arial"/>
            </a:endParaRPr>
          </a:p>
          <a:p>
            <a:pPr algn="l"/>
            <a:endParaRPr lang="en-US" dirty="0">
              <a:latin typeface="Arial"/>
            </a:endParaRPr>
          </a:p>
          <a:p>
            <a:pPr algn="l"/>
            <a:r>
              <a:rPr lang="en-IE" sz="3400" b="0" dirty="0">
                <a:solidFill>
                  <a:srgbClr val="FFFFFF"/>
                </a:solidFill>
                <a:latin typeface="Arial"/>
                <a:cs typeface="Arial"/>
              </a:rPr>
              <a:t>To identify packaging/packaged product as ROI sourced in Section 1 or Section 2 of the report form </a:t>
            </a:r>
            <a:r>
              <a:rPr lang="en-IE" dirty="0">
                <a:solidFill>
                  <a:schemeClr val="bg1"/>
                </a:solidFill>
                <a:latin typeface="Arial"/>
                <a:cs typeface="Arial"/>
              </a:rPr>
              <a:t>both</a:t>
            </a:r>
            <a:r>
              <a:rPr lang="en-IE" b="0" dirty="0">
                <a:solidFill>
                  <a:schemeClr val="bg1"/>
                </a:solidFill>
                <a:latin typeface="Arial"/>
                <a:cs typeface="Arial"/>
              </a:rPr>
              <a:t> of the following criteria must be met by your suppliers:</a:t>
            </a:r>
            <a:r>
              <a:rPr lang="en-IE" sz="3400" b="0" dirty="0">
                <a:solidFill>
                  <a:srgbClr val="FFFFFF"/>
                </a:solidFill>
                <a:latin typeface="Arial"/>
                <a:cs typeface="Arial"/>
              </a:rPr>
              <a:t> </a:t>
            </a:r>
            <a:endParaRPr lang="en-US">
              <a:latin typeface="Arial"/>
            </a:endParaRPr>
          </a:p>
          <a:p>
            <a:pPr marL="285750" indent="-285750" algn="l">
              <a:buFont typeface="Arial"/>
              <a:buChar char="•"/>
            </a:pPr>
            <a:endParaRPr lang="en-US" dirty="0">
              <a:latin typeface="Arial"/>
            </a:endParaRPr>
          </a:p>
          <a:p>
            <a:pPr marL="514350" indent="-514350" algn="l">
              <a:buAutoNum type="arabicPeriod"/>
            </a:pPr>
            <a:r>
              <a:rPr lang="en-IE" sz="3400" b="0" dirty="0">
                <a:solidFill>
                  <a:srgbClr val="FFFFFF"/>
                </a:solidFill>
                <a:latin typeface="Arial"/>
                <a:cs typeface="Arial"/>
              </a:rPr>
              <a:t>Suppliers must be a Limited Company with an ROI Companies Registration Office (CRO) number issued </a:t>
            </a:r>
            <a:r>
              <a:rPr lang="en-IE" b="0" dirty="0">
                <a:solidFill>
                  <a:schemeClr val="bg1"/>
                </a:solidFill>
                <a:latin typeface="Arial"/>
                <a:cs typeface="Arial"/>
              </a:rPr>
              <a:t>by the </a:t>
            </a:r>
            <a:r>
              <a:rPr lang="en-IE" sz="3400" b="0" dirty="0">
                <a:solidFill>
                  <a:schemeClr val="bg1"/>
                </a:solidFill>
                <a:latin typeface="Arial"/>
                <a:cs typeface="Arial"/>
                <a:hlinkClick r:id="rId5">
                  <a:extLst>
                    <a:ext uri="{A12FA001-AC4F-418D-AE19-62706E023703}">
                      <ahyp:hlinkClr xmlns:ahyp="http://schemas.microsoft.com/office/drawing/2018/hyperlinkcolor" val="tx"/>
                    </a:ext>
                  </a:extLst>
                </a:hlinkClick>
              </a:rPr>
              <a:t>www.cro.ie</a:t>
            </a:r>
            <a:r>
              <a:rPr lang="en-IE" sz="3400" b="0" dirty="0">
                <a:solidFill>
                  <a:srgbClr val="FFFFFF"/>
                </a:solidFill>
                <a:latin typeface="Arial"/>
                <a:cs typeface="Arial"/>
              </a:rPr>
              <a:t> , </a:t>
            </a:r>
            <a:endParaRPr lang="en-US" dirty="0">
              <a:latin typeface="Arial"/>
              <a:cs typeface="Arial"/>
            </a:endParaRPr>
          </a:p>
          <a:p>
            <a:pPr algn="l"/>
            <a:r>
              <a:rPr lang="en-IE" sz="3400" dirty="0">
                <a:solidFill>
                  <a:srgbClr val="FFFFFF"/>
                </a:solidFill>
                <a:latin typeface="Arial"/>
                <a:cs typeface="Arial"/>
              </a:rPr>
              <a:t>    </a:t>
            </a:r>
            <a:r>
              <a:rPr lang="en-IE" sz="3400" u="sng" dirty="0">
                <a:solidFill>
                  <a:srgbClr val="FFFFFF"/>
                </a:solidFill>
                <a:latin typeface="Arial"/>
                <a:cs typeface="Arial"/>
              </a:rPr>
              <a:t>And</a:t>
            </a:r>
            <a:r>
              <a:rPr lang="en-IE" sz="3400" b="0" dirty="0">
                <a:solidFill>
                  <a:srgbClr val="FFFFFF"/>
                </a:solidFill>
                <a:latin typeface="Arial"/>
                <a:cs typeface="Arial"/>
              </a:rPr>
              <a:t> </a:t>
            </a:r>
            <a:endParaRPr lang="en-US" dirty="0">
              <a:latin typeface="Arial"/>
              <a:cs typeface="Arial"/>
            </a:endParaRPr>
          </a:p>
          <a:p>
            <a:pPr algn="l"/>
            <a:r>
              <a:rPr lang="en-IE" sz="3400" b="0" dirty="0">
                <a:solidFill>
                  <a:srgbClr val="FFFFFF"/>
                </a:solidFill>
                <a:latin typeface="Arial"/>
                <a:cs typeface="Arial"/>
              </a:rPr>
              <a:t>2. Suppliers must be a Limited Company with an ROI VAT number (with prefix IE followed by eight </a:t>
            </a:r>
            <a:endParaRPr lang="en-US" sz="3400" dirty="0">
              <a:latin typeface="Arial"/>
              <a:cs typeface="Arial"/>
            </a:endParaRPr>
          </a:p>
          <a:p>
            <a:pPr algn="l"/>
            <a:r>
              <a:rPr lang="en-IE" sz="3400" b="0" dirty="0">
                <a:solidFill>
                  <a:srgbClr val="FFFFFF"/>
                </a:solidFill>
                <a:latin typeface="Arial"/>
                <a:cs typeface="Arial"/>
              </a:rPr>
              <a:t>    followed by eight </a:t>
            </a:r>
            <a:r>
              <a:rPr lang="en-IE" sz="3400" b="0" dirty="0">
                <a:solidFill>
                  <a:schemeClr val="bg1"/>
                </a:solidFill>
                <a:latin typeface="Arial"/>
                <a:cs typeface="Arial"/>
              </a:rPr>
              <a:t>characters/digits) issued by </a:t>
            </a:r>
            <a:r>
              <a:rPr lang="en-IE" sz="3400" b="0" dirty="0">
                <a:solidFill>
                  <a:schemeClr val="bg1"/>
                </a:solidFill>
                <a:latin typeface="Arial"/>
                <a:cs typeface="Arial"/>
                <a:hlinkClick r:id="rId6">
                  <a:extLst>
                    <a:ext uri="{A12FA001-AC4F-418D-AE19-62706E023703}">
                      <ahyp:hlinkClr xmlns:ahyp="http://schemas.microsoft.com/office/drawing/2018/hyperlinkcolor" val="tx"/>
                    </a:ext>
                  </a:extLst>
                </a:hlinkClick>
              </a:rPr>
              <a:t>www.revenue.ie</a:t>
            </a:r>
            <a:r>
              <a:rPr lang="en-IE" sz="3400" b="0" dirty="0">
                <a:solidFill>
                  <a:srgbClr val="FFFFFF"/>
                </a:solidFill>
                <a:latin typeface="Arial"/>
                <a:cs typeface="Arial"/>
              </a:rPr>
              <a:t> </a:t>
            </a:r>
            <a:r>
              <a:rPr lang="en-US" sz="3400" b="0" dirty="0">
                <a:solidFill>
                  <a:srgbClr val="FFFFFF"/>
                </a:solidFill>
                <a:latin typeface="Arial"/>
                <a:cs typeface="Arial"/>
              </a:rPr>
              <a:t> </a:t>
            </a:r>
            <a:endParaRPr lang="en-US" sz="3400">
              <a:latin typeface="Arial"/>
            </a:endParaRPr>
          </a:p>
          <a:p>
            <a:pPr algn="l"/>
            <a:endParaRPr lang="en-US" dirty="0">
              <a:latin typeface="Arial"/>
            </a:endParaRPr>
          </a:p>
          <a:p>
            <a:pPr algn="l"/>
            <a:r>
              <a:rPr lang="en-IE" sz="3400" b="0" dirty="0">
                <a:solidFill>
                  <a:srgbClr val="FFFFFF"/>
                </a:solidFill>
                <a:latin typeface="Arial"/>
                <a:cs typeface="Arial"/>
              </a:rPr>
              <a:t>Packaging/Goods supplied by another business that does not meet the above criteria should be reported as </a:t>
            </a:r>
            <a:r>
              <a:rPr lang="en-IE" sz="3400" dirty="0">
                <a:solidFill>
                  <a:schemeClr val="bg1"/>
                </a:solidFill>
                <a:latin typeface="Arial"/>
                <a:cs typeface="Arial"/>
              </a:rPr>
              <a:t>Imported</a:t>
            </a:r>
            <a:r>
              <a:rPr lang="en-IE" sz="3400" b="0" dirty="0">
                <a:solidFill>
                  <a:schemeClr val="bg1"/>
                </a:solidFill>
                <a:latin typeface="Arial"/>
                <a:cs typeface="Arial"/>
              </a:rPr>
              <a:t> in both Section 1 and 2 of the Repak form.</a:t>
            </a:r>
            <a:r>
              <a:rPr lang="en-IE" sz="3400" b="0" dirty="0">
                <a:solidFill>
                  <a:srgbClr val="FFFFFF"/>
                </a:solidFill>
                <a:latin typeface="Arial"/>
                <a:cs typeface="Arial"/>
              </a:rPr>
              <a:t> </a:t>
            </a:r>
            <a:endParaRPr lang="en-US">
              <a:latin typeface="Arial"/>
            </a:endParaRPr>
          </a:p>
          <a:p>
            <a:pPr algn="l"/>
            <a:endParaRPr lang="en-US" dirty="0">
              <a:latin typeface="Arial"/>
            </a:endParaRPr>
          </a:p>
          <a:p>
            <a:pPr algn="l"/>
            <a:r>
              <a:rPr lang="en-IE" sz="3400" b="0" dirty="0">
                <a:solidFill>
                  <a:srgbClr val="FFFFFF"/>
                </a:solidFill>
                <a:latin typeface="Arial"/>
                <a:cs typeface="Arial"/>
              </a:rPr>
              <a:t>This clarification of the rules will be effective from Half 2 (July-December) 2023 reporting due on or before </a:t>
            </a:r>
            <a:r>
              <a:rPr lang="en-IE" b="0" dirty="0">
                <a:solidFill>
                  <a:schemeClr val="bg1"/>
                </a:solidFill>
                <a:latin typeface="Arial"/>
                <a:cs typeface="Arial"/>
              </a:rPr>
              <a:t>21st </a:t>
            </a:r>
            <a:r>
              <a:rPr lang="en-IE" sz="3400" b="0" dirty="0">
                <a:solidFill>
                  <a:srgbClr val="FFFFFF"/>
                </a:solidFill>
                <a:latin typeface="Arial"/>
                <a:cs typeface="Arial"/>
              </a:rPr>
              <a:t>February 2024.  </a:t>
            </a:r>
            <a:endParaRPr lang="en-US" dirty="0">
              <a:latin typeface="Arial"/>
            </a:endParaRPr>
          </a:p>
          <a:p>
            <a:pPr algn="l"/>
            <a:endParaRPr lang="en-US" dirty="0">
              <a:latin typeface="Arial"/>
            </a:endParaRPr>
          </a:p>
          <a:p>
            <a:pPr algn="l"/>
            <a:r>
              <a:rPr lang="en-IE" sz="3400" b="0" dirty="0">
                <a:solidFill>
                  <a:srgbClr val="FFFFFF"/>
                </a:solidFill>
                <a:latin typeface="Arial"/>
                <a:cs typeface="Arial"/>
              </a:rPr>
              <a:t>Please contact us if you need clarification/assistance in identifying the source of your packaging. </a:t>
            </a:r>
            <a:endParaRPr lang="en-US">
              <a:latin typeface="Arial"/>
            </a:endParaRPr>
          </a:p>
          <a:p>
            <a:pPr algn="l"/>
            <a:endParaRPr lang="en-US" dirty="0">
              <a:latin typeface="Arial"/>
            </a:endParaRPr>
          </a:p>
          <a:p>
            <a:pPr algn="l"/>
            <a:r>
              <a:rPr lang="en-IE" sz="3400" b="0" dirty="0">
                <a:solidFill>
                  <a:srgbClr val="FFFFFF"/>
                </a:solidFill>
                <a:latin typeface="Arial"/>
                <a:cs typeface="Arial"/>
              </a:rPr>
              <a:t>* ROI = Republic of Ireland (excluding N. Ireland). </a:t>
            </a:r>
            <a:endParaRPr lang="en-US" dirty="0"/>
          </a:p>
          <a:p>
            <a:pPr algn="l"/>
            <a:endParaRPr lang="en-US"/>
          </a:p>
          <a:p>
            <a:pPr algn="l"/>
            <a:endParaRPr lang="en-US"/>
          </a:p>
          <a:p>
            <a:pPr algn="l"/>
            <a:endParaRPr lang="en-US"/>
          </a:p>
          <a:p>
            <a:pPr algn="l"/>
            <a:endParaRPr lang="en-US"/>
          </a:p>
          <a:p>
            <a:pPr marL="0" marR="0" indent="0" algn="l" defTabSz="825500">
              <a:lnSpc>
                <a:spcPct val="100000"/>
              </a:lnSpc>
              <a:spcBef>
                <a:spcPts val="0"/>
              </a:spcBef>
              <a:spcAft>
                <a:spcPts val="0"/>
              </a:spcAft>
              <a:buClrTx/>
              <a:buSzTx/>
              <a:buFontTx/>
              <a:buNone/>
              <a:tabLst/>
            </a:pPr>
            <a:endParaRPr lang="en-US" sz="3000" b="1" i="0" u="none" strike="noStrike" cap="none" spc="0" normalizeH="0" baseline="0" dirty="0">
              <a:ln>
                <a:noFill/>
              </a:ln>
              <a:solidFill>
                <a:srgbClr val="000000"/>
              </a:solidFill>
              <a:effectLst/>
              <a:uFillTx/>
              <a:latin typeface="Helvetica Neue"/>
              <a:ea typeface="Helvetica Neue"/>
              <a:cs typeface="Helvetica Neue"/>
            </a:endParaRPr>
          </a:p>
        </p:txBody>
      </p:sp>
    </p:spTree>
    <p:extLst>
      <p:ext uri="{BB962C8B-B14F-4D97-AF65-F5344CB8AC3E}">
        <p14:creationId xmlns:p14="http://schemas.microsoft.com/office/powerpoint/2010/main" val="428249114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utterstock_518231311.jpeg" descr="shutterstock_518231311.jpeg">
            <a:extLst>
              <a:ext uri="{FF2B5EF4-FFF2-40B4-BE49-F238E27FC236}">
                <a16:creationId xmlns:a16="http://schemas.microsoft.com/office/drawing/2014/main" id="{407AD352-D989-4CC3-C114-CB36D3BEFE32}"/>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278" name="Rectangle"/>
          <p:cNvSpPr/>
          <p:nvPr/>
        </p:nvSpPr>
        <p:spPr>
          <a:xfrm>
            <a:off x="0" y="1227959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79"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80"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82" name="Rectangle"/>
          <p:cNvSpPr/>
          <p:nvPr/>
        </p:nvSpPr>
        <p:spPr>
          <a:xfrm>
            <a:off x="924110" y="1834811"/>
            <a:ext cx="18798286" cy="9665286"/>
          </a:xfrm>
          <a:prstGeom prst="rect">
            <a:avLst/>
          </a:prstGeom>
          <a:solidFill>
            <a:schemeClr val="bg2">
              <a:lumMod val="25000"/>
              <a:alpha val="5698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3" name="Is removed by you or on your behalf…">
            <a:extLst>
              <a:ext uri="{FF2B5EF4-FFF2-40B4-BE49-F238E27FC236}">
                <a16:creationId xmlns:a16="http://schemas.microsoft.com/office/drawing/2014/main" id="{43C9140E-8B47-4BF8-9F35-06519BE99C19}"/>
              </a:ext>
            </a:extLst>
          </p:cNvPr>
          <p:cNvSpPr txBox="1"/>
          <p:nvPr/>
        </p:nvSpPr>
        <p:spPr>
          <a:xfrm>
            <a:off x="2111033" y="6133291"/>
            <a:ext cx="15434017" cy="32896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buClr>
                <a:srgbClr val="00B16B"/>
              </a:buClr>
              <a:buSzPct val="85000"/>
              <a:defRPr sz="3900" b="0">
                <a:solidFill>
                  <a:srgbClr val="7A7D81"/>
                </a:solidFill>
                <a:latin typeface="Arial"/>
                <a:ea typeface="Arial"/>
                <a:cs typeface="Arial"/>
                <a:sym typeface="Arial"/>
              </a:defRPr>
            </a:pPr>
            <a:r>
              <a:rPr lang="en-IE" sz="4800" dirty="0">
                <a:solidFill>
                  <a:schemeClr val="bg1"/>
                </a:solidFill>
              </a:rPr>
              <a:t>Packaging which is removed from supplied goods or raw materials.</a:t>
            </a:r>
          </a:p>
          <a:p>
            <a:pPr algn="l" defTabSz="457200">
              <a:lnSpc>
                <a:spcPct val="150000"/>
              </a:lnSpc>
              <a:buClr>
                <a:srgbClr val="00B16B"/>
              </a:buClr>
              <a:buSzPct val="85000"/>
              <a:defRPr sz="3900" b="0">
                <a:solidFill>
                  <a:srgbClr val="7A7D81"/>
                </a:solidFill>
                <a:latin typeface="Arial"/>
                <a:ea typeface="Arial"/>
                <a:cs typeface="Arial"/>
                <a:sym typeface="Arial"/>
              </a:defRPr>
            </a:pPr>
            <a:endParaRPr sz="4800" dirty="0">
              <a:solidFill>
                <a:schemeClr val="bg1"/>
              </a:solidFill>
            </a:endParaRPr>
          </a:p>
        </p:txBody>
      </p:sp>
      <p:sp>
        <p:nvSpPr>
          <p:cNvPr id="14" name="Output Packaging">
            <a:extLst>
              <a:ext uri="{FF2B5EF4-FFF2-40B4-BE49-F238E27FC236}">
                <a16:creationId xmlns:a16="http://schemas.microsoft.com/office/drawing/2014/main" id="{0CFE7F50-7B52-4187-9DD6-5A1B8719E8CF}"/>
              </a:ext>
            </a:extLst>
          </p:cNvPr>
          <p:cNvSpPr txBox="1"/>
          <p:nvPr/>
        </p:nvSpPr>
        <p:spPr>
          <a:xfrm>
            <a:off x="3755155" y="2709887"/>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endParaRPr dirty="0"/>
          </a:p>
        </p:txBody>
      </p:sp>
      <p:sp>
        <p:nvSpPr>
          <p:cNvPr id="2" name="Slide Number Placeholder 1">
            <a:extLst>
              <a:ext uri="{FF2B5EF4-FFF2-40B4-BE49-F238E27FC236}">
                <a16:creationId xmlns:a16="http://schemas.microsoft.com/office/drawing/2014/main" id="{9BDC89DD-07BC-BB1B-C675-AC50683ED4B2}"/>
              </a:ext>
            </a:extLst>
          </p:cNvPr>
          <p:cNvSpPr>
            <a:spLocks noGrp="1"/>
          </p:cNvSpPr>
          <p:nvPr>
            <p:ph type="sldNum" sz="quarter" idx="2"/>
          </p:nvPr>
        </p:nvSpPr>
        <p:spPr/>
        <p:txBody>
          <a:bodyPr/>
          <a:lstStyle/>
          <a:p>
            <a:fld id="{86CB4B4D-7CA3-9044-876B-883B54F8677D}" type="slidenum">
              <a:rPr lang="en-IE" smtClean="0"/>
              <a:t>28</a:t>
            </a:fld>
            <a:endParaRPr lang="en-IE"/>
          </a:p>
        </p:txBody>
      </p:sp>
      <p:sp>
        <p:nvSpPr>
          <p:cNvPr id="5" name="TextBox 4">
            <a:extLst>
              <a:ext uri="{FF2B5EF4-FFF2-40B4-BE49-F238E27FC236}">
                <a16:creationId xmlns:a16="http://schemas.microsoft.com/office/drawing/2014/main" id="{88AC6DA0-FDA4-2286-AEB2-8A0DE0078100}"/>
              </a:ext>
            </a:extLst>
          </p:cNvPr>
          <p:cNvSpPr txBox="1"/>
          <p:nvPr/>
        </p:nvSpPr>
        <p:spPr>
          <a:xfrm>
            <a:off x="1600637" y="2526100"/>
            <a:ext cx="16395613"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5400" dirty="0">
                <a:solidFill>
                  <a:srgbClr val="00B16B"/>
                </a:solidFill>
                <a:latin typeface="Arial"/>
                <a:cs typeface="Arial"/>
              </a:rPr>
              <a:t>Input Packaging - </a:t>
            </a:r>
          </a:p>
          <a:p>
            <a:pPr algn="l"/>
            <a:endParaRPr lang="en-IE" sz="5400" dirty="0">
              <a:solidFill>
                <a:srgbClr val="00B16B"/>
              </a:solidFill>
              <a:latin typeface="Arial"/>
              <a:cs typeface="Arial"/>
            </a:endParaRPr>
          </a:p>
          <a:p>
            <a:pPr algn="l"/>
            <a:r>
              <a:rPr lang="en-US" sz="4800" b="0" dirty="0">
                <a:solidFill>
                  <a:schemeClr val="bg1"/>
                </a:solidFill>
                <a:latin typeface="Arial"/>
                <a:cs typeface="Arial"/>
              </a:rPr>
              <a:t>Reported in Section 1 of the form</a:t>
            </a:r>
            <a:endParaRPr lang="en-IE" dirty="0"/>
          </a:p>
        </p:txBody>
      </p:sp>
      <p:sp>
        <p:nvSpPr>
          <p:cNvPr id="4" name="TextBox 3">
            <a:extLst>
              <a:ext uri="{FF2B5EF4-FFF2-40B4-BE49-F238E27FC236}">
                <a16:creationId xmlns:a16="http://schemas.microsoft.com/office/drawing/2014/main" id="{BC4DC029-1884-57ED-D3B1-7A774389FC27}"/>
              </a:ext>
            </a:extLst>
          </p:cNvPr>
          <p:cNvSpPr txBox="1"/>
          <p:nvPr/>
        </p:nvSpPr>
        <p:spPr>
          <a:xfrm>
            <a:off x="1463275" y="626254"/>
            <a:ext cx="659355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5400" dirty="0">
                <a:solidFill>
                  <a:srgbClr val="00B16B"/>
                </a:solidFill>
                <a:latin typeface="Arial"/>
              </a:rPr>
              <a:t>Report Form</a:t>
            </a:r>
            <a:endParaRPr kumimoji="0" lang="en-US" sz="5400" b="1" i="0" u="none" strike="noStrike" cap="none" spc="0" normalizeH="0" baseline="0" dirty="0">
              <a:ln>
                <a:noFill/>
              </a:ln>
              <a:solidFill>
                <a:srgbClr val="00B16B"/>
              </a:solidFill>
              <a:effectLst/>
              <a:uFillTx/>
              <a:latin typeface="Arial"/>
              <a:ea typeface="Helvetica Neue"/>
              <a:cs typeface="Helvetica Neue"/>
              <a:sym typeface="Helvetica Neue"/>
            </a:endParaRPr>
          </a:p>
        </p:txBody>
      </p:sp>
    </p:spTree>
    <p:extLst>
      <p:ext uri="{BB962C8B-B14F-4D97-AF65-F5344CB8AC3E}">
        <p14:creationId xmlns:p14="http://schemas.microsoft.com/office/powerpoint/2010/main" val="41860412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utterstock_503223772.jpeg" descr="shutterstock_503223772.jpeg">
            <a:extLst>
              <a:ext uri="{FF2B5EF4-FFF2-40B4-BE49-F238E27FC236}">
                <a16:creationId xmlns:a16="http://schemas.microsoft.com/office/drawing/2014/main" id="{CFCA872B-CA3A-4001-8764-E58A6A89088D}"/>
              </a:ext>
            </a:extLst>
          </p:cNvPr>
          <p:cNvPicPr>
            <a:picLocks noChangeAspect="1"/>
          </p:cNvPicPr>
          <p:nvPr/>
        </p:nvPicPr>
        <p:blipFill>
          <a:blip r:embed="rId2"/>
          <a:stretch>
            <a:fillRect/>
          </a:stretch>
        </p:blipFill>
        <p:spPr>
          <a:xfrm flipH="1">
            <a:off x="-123826" y="0"/>
            <a:ext cx="24507825" cy="12146507"/>
          </a:xfrm>
          <a:prstGeom prst="rect">
            <a:avLst/>
          </a:prstGeom>
          <a:ln w="12700">
            <a:miter lim="400000"/>
          </a:ln>
        </p:spPr>
      </p:pic>
      <p:sp>
        <p:nvSpPr>
          <p:cNvPr id="263" name="Rectangle"/>
          <p:cNvSpPr/>
          <p:nvPr/>
        </p:nvSpPr>
        <p:spPr>
          <a:xfrm>
            <a:off x="399604" y="927369"/>
            <a:ext cx="18269396" cy="9871890"/>
          </a:xfrm>
          <a:prstGeom prst="rect">
            <a:avLst/>
          </a:prstGeom>
          <a:solidFill>
            <a:srgbClr val="000000">
              <a:alpha val="78383"/>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4" name="Rectangle"/>
          <p:cNvSpPr/>
          <p:nvPr/>
        </p:nvSpPr>
        <p:spPr>
          <a:xfrm>
            <a:off x="-146581" y="11847109"/>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65"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66"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73" name="Packaging Terms"/>
          <p:cNvSpPr txBox="1"/>
          <p:nvPr/>
        </p:nvSpPr>
        <p:spPr>
          <a:xfrm>
            <a:off x="930956" y="937749"/>
            <a:ext cx="10451579"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lang="en-US" dirty="0"/>
              <a:t>Considerations in preparing your report.</a:t>
            </a:r>
            <a:endParaRPr dirty="0"/>
          </a:p>
        </p:txBody>
      </p:sp>
      <p:sp>
        <p:nvSpPr>
          <p:cNvPr id="274" name="12"/>
          <p:cNvSpPr txBox="1"/>
          <p:nvPr/>
        </p:nvSpPr>
        <p:spPr>
          <a:xfrm>
            <a:off x="23672272" y="-14684"/>
            <a:ext cx="102656"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13" name="Packaging must be conceived and designed for reuse…">
            <a:extLst>
              <a:ext uri="{FF2B5EF4-FFF2-40B4-BE49-F238E27FC236}">
                <a16:creationId xmlns:a16="http://schemas.microsoft.com/office/drawing/2014/main" id="{94F1F161-DE11-4A30-A12F-7CE61EB3A340}"/>
              </a:ext>
            </a:extLst>
          </p:cNvPr>
          <p:cNvSpPr txBox="1"/>
          <p:nvPr/>
        </p:nvSpPr>
        <p:spPr>
          <a:xfrm>
            <a:off x="652250" y="8521890"/>
            <a:ext cx="12827811" cy="10266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lnSpc>
                <a:spcPct val="180000"/>
              </a:lnSpc>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Do you return any packaging to your suppliers?</a:t>
            </a:r>
          </a:p>
        </p:txBody>
      </p:sp>
      <p:sp>
        <p:nvSpPr>
          <p:cNvPr id="14" name="Packaging must be conceived and designed for reuse…">
            <a:extLst>
              <a:ext uri="{FF2B5EF4-FFF2-40B4-BE49-F238E27FC236}">
                <a16:creationId xmlns:a16="http://schemas.microsoft.com/office/drawing/2014/main" id="{950F196F-6C72-4F70-9174-5033CFB74158}"/>
              </a:ext>
            </a:extLst>
          </p:cNvPr>
          <p:cNvSpPr txBox="1"/>
          <p:nvPr/>
        </p:nvSpPr>
        <p:spPr>
          <a:xfrm>
            <a:off x="660717" y="7218969"/>
            <a:ext cx="14560233" cy="13029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What raw materials do you use? </a:t>
            </a:r>
          </a:p>
          <a:p>
            <a:pPr algn="l" defTabSz="457200">
              <a:buClr>
                <a:srgbClr val="00B16B"/>
              </a:buClr>
              <a:buSzPct val="85000"/>
              <a:defRPr sz="3900" b="0">
                <a:solidFill>
                  <a:srgbClr val="FFFFFF"/>
                </a:solidFill>
                <a:latin typeface="Arial"/>
                <a:ea typeface="Arial"/>
                <a:cs typeface="Arial"/>
                <a:sym typeface="Arial"/>
              </a:defRPr>
            </a:pPr>
            <a:r>
              <a:rPr lang="en-US" dirty="0"/>
              <a:t>   How are they received/what packaging do you remove?</a:t>
            </a:r>
          </a:p>
        </p:txBody>
      </p:sp>
      <p:sp>
        <p:nvSpPr>
          <p:cNvPr id="15" name="Packaging must be conceived and designed for reuse…">
            <a:extLst>
              <a:ext uri="{FF2B5EF4-FFF2-40B4-BE49-F238E27FC236}">
                <a16:creationId xmlns:a16="http://schemas.microsoft.com/office/drawing/2014/main" id="{7A630F54-D83F-4203-8DAB-869B9B158AAD}"/>
              </a:ext>
            </a:extLst>
          </p:cNvPr>
          <p:cNvSpPr txBox="1"/>
          <p:nvPr/>
        </p:nvSpPr>
        <p:spPr>
          <a:xfrm>
            <a:off x="930956" y="1810255"/>
            <a:ext cx="12827811" cy="10266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80000"/>
              </a:lnSpc>
              <a:buClr>
                <a:srgbClr val="00B16B"/>
              </a:buClr>
              <a:buSzPct val="85000"/>
              <a:defRPr sz="3900" b="0">
                <a:solidFill>
                  <a:srgbClr val="FFFFFF"/>
                </a:solidFill>
                <a:latin typeface="Arial"/>
                <a:ea typeface="Arial"/>
                <a:cs typeface="Arial"/>
                <a:sym typeface="Arial"/>
              </a:defRPr>
            </a:pPr>
            <a:r>
              <a:rPr lang="en-US" dirty="0">
                <a:solidFill>
                  <a:srgbClr val="00B16B"/>
                </a:solidFill>
              </a:rPr>
              <a:t>Section 1 – Input Packaging</a:t>
            </a:r>
            <a:endParaRPr lang="en-IE" dirty="0">
              <a:solidFill>
                <a:srgbClr val="00B16B"/>
              </a:solidFill>
            </a:endParaRPr>
          </a:p>
        </p:txBody>
      </p:sp>
      <p:sp>
        <p:nvSpPr>
          <p:cNvPr id="16" name="Packaging must be conceived and designed for reuse…">
            <a:extLst>
              <a:ext uri="{FF2B5EF4-FFF2-40B4-BE49-F238E27FC236}">
                <a16:creationId xmlns:a16="http://schemas.microsoft.com/office/drawing/2014/main" id="{111B7A09-B1A5-4BCC-B61A-CA2EF85E1FD1}"/>
              </a:ext>
            </a:extLst>
          </p:cNvPr>
          <p:cNvSpPr txBox="1"/>
          <p:nvPr/>
        </p:nvSpPr>
        <p:spPr>
          <a:xfrm>
            <a:off x="776822" y="3765095"/>
            <a:ext cx="14082178" cy="13029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Where does your packaging or packaged goods come from?</a:t>
            </a:r>
          </a:p>
          <a:p>
            <a:pPr lvl="1" indent="0" algn="l" defTabSz="457200">
              <a:buClr>
                <a:srgbClr val="00B16B"/>
              </a:buClr>
              <a:buSzPct val="85000"/>
              <a:defRPr sz="3900" b="0">
                <a:solidFill>
                  <a:srgbClr val="FFFFFF"/>
                </a:solidFill>
                <a:latin typeface="Arial"/>
                <a:ea typeface="Arial"/>
                <a:cs typeface="Arial"/>
                <a:sym typeface="Arial"/>
              </a:defRPr>
            </a:pPr>
            <a:r>
              <a:rPr lang="en-US" dirty="0"/>
              <a:t>		- ROI sourced or Imported </a:t>
            </a:r>
          </a:p>
        </p:txBody>
      </p:sp>
      <p:sp>
        <p:nvSpPr>
          <p:cNvPr id="17" name="Packaging must be conceived and designed for reuse…">
            <a:extLst>
              <a:ext uri="{FF2B5EF4-FFF2-40B4-BE49-F238E27FC236}">
                <a16:creationId xmlns:a16="http://schemas.microsoft.com/office/drawing/2014/main" id="{25703FD5-0BD1-4839-9656-FDA8E604162B}"/>
              </a:ext>
            </a:extLst>
          </p:cNvPr>
          <p:cNvSpPr txBox="1"/>
          <p:nvPr/>
        </p:nvSpPr>
        <p:spPr>
          <a:xfrm>
            <a:off x="776823" y="5479019"/>
            <a:ext cx="14082177" cy="13029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solidFill>
                  <a:schemeClr val="bg1"/>
                </a:solidFill>
              </a:rPr>
              <a:t>Do you have packaging waste arising on your premises</a:t>
            </a:r>
          </a:p>
          <a:p>
            <a:pPr algn="l" defTabSz="457200">
              <a:buClr>
                <a:srgbClr val="00B16B"/>
              </a:buClr>
              <a:buSzPct val="85000"/>
              <a:defRPr sz="3900" b="0">
                <a:solidFill>
                  <a:srgbClr val="FFFFFF"/>
                </a:solidFill>
                <a:latin typeface="Arial"/>
                <a:ea typeface="Arial"/>
                <a:cs typeface="Arial"/>
                <a:sym typeface="Arial"/>
              </a:defRPr>
            </a:pPr>
            <a:r>
              <a:rPr lang="en-US" dirty="0">
                <a:solidFill>
                  <a:schemeClr val="bg1"/>
                </a:solidFill>
              </a:rPr>
              <a:t>   i.e. back door packaging waste?</a:t>
            </a:r>
            <a:endParaRPr lang="en-IE" dirty="0"/>
          </a:p>
        </p:txBody>
      </p:sp>
      <p:sp>
        <p:nvSpPr>
          <p:cNvPr id="2" name="Slide Number Placeholder 1">
            <a:extLst>
              <a:ext uri="{FF2B5EF4-FFF2-40B4-BE49-F238E27FC236}">
                <a16:creationId xmlns:a16="http://schemas.microsoft.com/office/drawing/2014/main" id="{A3CE4E4B-2E83-2BBE-9263-7EDFE32C4CBF}"/>
              </a:ext>
            </a:extLst>
          </p:cNvPr>
          <p:cNvSpPr>
            <a:spLocks noGrp="1"/>
          </p:cNvSpPr>
          <p:nvPr>
            <p:ph type="sldNum" sz="quarter" idx="2"/>
          </p:nvPr>
        </p:nvSpPr>
        <p:spPr/>
        <p:txBody>
          <a:bodyPr/>
          <a:lstStyle/>
          <a:p>
            <a:fld id="{86CB4B4D-7CA3-9044-876B-883B54F8677D}" type="slidenum">
              <a:rPr lang="en-IE" smtClean="0"/>
              <a:t>29</a:t>
            </a:fld>
            <a:endParaRPr lang="en-IE"/>
          </a:p>
        </p:txBody>
      </p:sp>
    </p:spTree>
    <p:extLst>
      <p:ext uri="{BB962C8B-B14F-4D97-AF65-F5344CB8AC3E}">
        <p14:creationId xmlns:p14="http://schemas.microsoft.com/office/powerpoint/2010/main" val="25380033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211592878.jpeg" descr="shutterstock_211592878.jpeg"/>
          <p:cNvPicPr>
            <a:picLocks noChangeAspect="1"/>
          </p:cNvPicPr>
          <p:nvPr/>
        </p:nvPicPr>
        <p:blipFill>
          <a:blip r:embed="rId2"/>
          <a:stretch>
            <a:fillRect/>
          </a:stretch>
        </p:blipFill>
        <p:spPr>
          <a:xfrm>
            <a:off x="-1" y="200996"/>
            <a:ext cx="24384000" cy="13505540"/>
          </a:xfrm>
          <a:prstGeom prst="rect">
            <a:avLst/>
          </a:prstGeom>
          <a:ln w="12700">
            <a:miter lim="400000"/>
          </a:ln>
        </p:spPr>
      </p:pic>
      <p:sp>
        <p:nvSpPr>
          <p:cNvPr id="126" name="Rectangle"/>
          <p:cNvSpPr/>
          <p:nvPr/>
        </p:nvSpPr>
        <p:spPr>
          <a:xfrm>
            <a:off x="2312664" y="2534564"/>
            <a:ext cx="19880917" cy="9194654"/>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dirty="0"/>
          </a:p>
          <a:p>
            <a:pPr>
              <a:defRPr sz="3200" b="0">
                <a:solidFill>
                  <a:srgbClr val="FFFFFF"/>
                </a:solidFill>
                <a:latin typeface="+mn-lt"/>
                <a:ea typeface="+mn-ea"/>
                <a:cs typeface="+mn-cs"/>
                <a:sym typeface="Helvetica Neue Medium"/>
              </a:defRPr>
            </a:pPr>
            <a:endParaRPr dirty="0"/>
          </a:p>
        </p:txBody>
      </p:sp>
      <p:sp>
        <p:nvSpPr>
          <p:cNvPr id="130" name="Presentation One – Overview and Terminology"/>
          <p:cNvSpPr txBox="1"/>
          <p:nvPr/>
        </p:nvSpPr>
        <p:spPr>
          <a:xfrm>
            <a:off x="318873" y="4644277"/>
            <a:ext cx="15485165" cy="23620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rgbClr val="00B16B"/>
                </a:solidFill>
              </a:rPr>
              <a:t>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chemeClr val="bg1"/>
                </a:solidFill>
              </a:rPr>
              <a:t>- </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US" dirty="0">
                <a:solidFill>
                  <a:srgbClr val="00B16B"/>
                </a:solidFill>
              </a:rPr>
              <a:t>-</a:t>
            </a:r>
            <a:endParaRPr b="1" dirty="0"/>
          </a:p>
        </p:txBody>
      </p:sp>
      <p:sp>
        <p:nvSpPr>
          <p:cNvPr id="132" name="Training Outline"/>
          <p:cNvSpPr txBox="1"/>
          <p:nvPr/>
        </p:nvSpPr>
        <p:spPr>
          <a:xfrm>
            <a:off x="2878303" y="3119751"/>
            <a:ext cx="17832278" cy="7489230"/>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endParaRPr lang="en-US" sz="4000" b="0" dirty="0">
              <a:solidFill>
                <a:srgbClr val="00B16B"/>
              </a:solidFill>
            </a:endParaRPr>
          </a:p>
          <a:p>
            <a:r>
              <a:rPr lang="en-US" sz="4000" u="sng" dirty="0">
                <a:solidFill>
                  <a:schemeClr val="bg1"/>
                </a:solidFill>
              </a:rPr>
              <a:t>New/Joining members</a:t>
            </a:r>
            <a:r>
              <a:rPr lang="en-US" sz="4000" b="0" dirty="0">
                <a:solidFill>
                  <a:schemeClr val="bg1"/>
                </a:solidFill>
              </a:rPr>
              <a:t> - following the training a post training report will be emailed to attendees including notes from discussion outlining:</a:t>
            </a:r>
          </a:p>
          <a:p>
            <a:endParaRPr lang="en-US" sz="4000" b="0" dirty="0">
              <a:solidFill>
                <a:schemeClr val="bg1"/>
              </a:solidFill>
            </a:endParaRPr>
          </a:p>
          <a:p>
            <a:pPr marL="571500" indent="-571500">
              <a:buFont typeface="Arial" panose="020B0604020202020204" pitchFamily="34" charset="0"/>
              <a:buChar char="•"/>
            </a:pPr>
            <a:r>
              <a:rPr lang="en-US" sz="4000" b="0" dirty="0">
                <a:solidFill>
                  <a:schemeClr val="bg1"/>
                </a:solidFill>
              </a:rPr>
              <a:t> Membership Checklist.</a:t>
            </a:r>
          </a:p>
          <a:p>
            <a:pPr marL="571500" indent="-571500">
              <a:buFont typeface="Arial" panose="020B0604020202020204" pitchFamily="34" charset="0"/>
              <a:buChar char="•"/>
            </a:pPr>
            <a:r>
              <a:rPr lang="en-US" sz="4000" b="0" dirty="0">
                <a:solidFill>
                  <a:schemeClr val="bg1"/>
                </a:solidFill>
              </a:rPr>
              <a:t> Business Activity in the ROI.</a:t>
            </a:r>
          </a:p>
          <a:p>
            <a:pPr marL="571500" indent="-571500">
              <a:buFont typeface="Arial" panose="020B0604020202020204" pitchFamily="34" charset="0"/>
              <a:buChar char="•"/>
            </a:pPr>
            <a:r>
              <a:rPr lang="en-US" sz="4000" b="0" dirty="0">
                <a:solidFill>
                  <a:schemeClr val="bg1"/>
                </a:solidFill>
              </a:rPr>
              <a:t> Guidance on where you report on the Repak form.</a:t>
            </a:r>
          </a:p>
          <a:p>
            <a:pPr marL="571500" indent="-571500">
              <a:buFont typeface="Arial" panose="020B0604020202020204" pitchFamily="34" charset="0"/>
              <a:buChar char="•"/>
            </a:pPr>
            <a:r>
              <a:rPr lang="en-US" sz="4000" b="0" dirty="0">
                <a:solidFill>
                  <a:schemeClr val="bg1"/>
                </a:solidFill>
              </a:rPr>
              <a:t> Next Steps to progress a submission for review and approval.</a:t>
            </a:r>
          </a:p>
          <a:p>
            <a:pPr marL="571500" indent="-571500">
              <a:buFont typeface="Arial" panose="020B0604020202020204" pitchFamily="34" charset="0"/>
              <a:buChar char="•"/>
            </a:pPr>
            <a:endParaRPr lang="en-US" sz="4000" b="0" dirty="0">
              <a:solidFill>
                <a:schemeClr val="bg1"/>
              </a:solidFill>
            </a:endParaRPr>
          </a:p>
          <a:p>
            <a:pPr marL="571500" indent="-571500">
              <a:buFont typeface="Arial" panose="020B0604020202020204" pitchFamily="34" charset="0"/>
              <a:buChar char="•"/>
            </a:pPr>
            <a:endParaRPr lang="en-US" sz="4000" b="0" dirty="0">
              <a:solidFill>
                <a:schemeClr val="bg1"/>
              </a:solidFill>
            </a:endParaRPr>
          </a:p>
          <a:p>
            <a:r>
              <a:rPr lang="en-US" sz="4000" u="sng" dirty="0">
                <a:solidFill>
                  <a:schemeClr val="bg1"/>
                </a:solidFill>
              </a:rPr>
              <a:t>Existing members </a:t>
            </a:r>
            <a:r>
              <a:rPr lang="en-US" sz="4000" b="0" dirty="0">
                <a:solidFill>
                  <a:schemeClr val="bg1"/>
                </a:solidFill>
              </a:rPr>
              <a:t>– a post training email will be emailed with links to resources and a copy of the training presentation on the Repak website.</a:t>
            </a:r>
          </a:p>
        </p:txBody>
      </p:sp>
      <p:grpSp>
        <p:nvGrpSpPr>
          <p:cNvPr id="3" name="Group 2">
            <a:extLst>
              <a:ext uri="{FF2B5EF4-FFF2-40B4-BE49-F238E27FC236}">
                <a16:creationId xmlns:a16="http://schemas.microsoft.com/office/drawing/2014/main" id="{CF74FD9C-22B0-D10E-3C9D-CD58FB676188}"/>
              </a:ext>
            </a:extLst>
          </p:cNvPr>
          <p:cNvGrpSpPr/>
          <p:nvPr/>
        </p:nvGrpSpPr>
        <p:grpSpPr>
          <a:xfrm>
            <a:off x="1" y="11877013"/>
            <a:ext cx="24384000" cy="1979587"/>
            <a:chOff x="419100" y="11736413"/>
            <a:chExt cx="24553334" cy="1854929"/>
          </a:xfrm>
        </p:grpSpPr>
        <p:sp>
          <p:nvSpPr>
            <p:cNvPr id="4" name="Rectangle">
              <a:extLst>
                <a:ext uri="{FF2B5EF4-FFF2-40B4-BE49-F238E27FC236}">
                  <a16:creationId xmlns:a16="http://schemas.microsoft.com/office/drawing/2014/main" id="{A144A3DD-3F62-DD26-1A04-213C7126DBC7}"/>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E424785A-D564-A11A-E7AF-CE0F06DDAAD5}"/>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F65DFFD5-1E97-B8E8-1BD2-4A7C6EB61DB0}"/>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2" name="Slide Number Placeholder 1">
            <a:extLst>
              <a:ext uri="{FF2B5EF4-FFF2-40B4-BE49-F238E27FC236}">
                <a16:creationId xmlns:a16="http://schemas.microsoft.com/office/drawing/2014/main" id="{CF5B0170-7531-46F1-42D7-8F472C4BB04B}"/>
              </a:ext>
            </a:extLst>
          </p:cNvPr>
          <p:cNvSpPr>
            <a:spLocks noGrp="1"/>
          </p:cNvSpPr>
          <p:nvPr>
            <p:ph type="sldNum" sz="quarter" idx="2"/>
          </p:nvPr>
        </p:nvSpPr>
        <p:spPr/>
        <p:txBody>
          <a:bodyPr/>
          <a:lstStyle/>
          <a:p>
            <a:fld id="{86CB4B4D-7CA3-9044-876B-883B54F8677D}" type="slidenum">
              <a:rPr lang="en-IE" smtClean="0"/>
              <a:t>3</a:t>
            </a:fld>
            <a:endParaRPr lang="en-IE"/>
          </a:p>
        </p:txBody>
      </p:sp>
      <p:sp>
        <p:nvSpPr>
          <p:cNvPr id="8" name="TextBox 7">
            <a:extLst>
              <a:ext uri="{FF2B5EF4-FFF2-40B4-BE49-F238E27FC236}">
                <a16:creationId xmlns:a16="http://schemas.microsoft.com/office/drawing/2014/main" id="{1E9EF14A-D435-4D5E-974E-440BA224A7F7}"/>
              </a:ext>
            </a:extLst>
          </p:cNvPr>
          <p:cNvSpPr txBox="1"/>
          <p:nvPr/>
        </p:nvSpPr>
        <p:spPr>
          <a:xfrm>
            <a:off x="2312664" y="1199907"/>
            <a:ext cx="1632370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5400" dirty="0">
                <a:solidFill>
                  <a:srgbClr val="00B16B"/>
                </a:solidFill>
                <a:latin typeface="Arial"/>
                <a:cs typeface="Arial"/>
              </a:rPr>
              <a:t>Post Training Report </a:t>
            </a:r>
            <a:endParaRPr lang="en-US" sz="5400" dirty="0">
              <a:solidFill>
                <a:srgbClr val="00B1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58077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utterstock_518231311.jpeg" descr="shutterstock_518231311.jpeg">
            <a:extLst>
              <a:ext uri="{FF2B5EF4-FFF2-40B4-BE49-F238E27FC236}">
                <a16:creationId xmlns:a16="http://schemas.microsoft.com/office/drawing/2014/main" id="{FC52235E-721D-048F-5497-D143BF3A7A51}"/>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345" name="Rectangle"/>
          <p:cNvSpPr/>
          <p:nvPr/>
        </p:nvSpPr>
        <p:spPr>
          <a:xfrm>
            <a:off x="927100" y="1054043"/>
            <a:ext cx="18561049" cy="10490736"/>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6" name="Section 1"/>
          <p:cNvSpPr txBox="1"/>
          <p:nvPr/>
        </p:nvSpPr>
        <p:spPr>
          <a:xfrm>
            <a:off x="1032879" y="1636522"/>
            <a:ext cx="9476953" cy="97699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5600">
                <a:solidFill>
                  <a:srgbClr val="FFFFFF"/>
                </a:solidFill>
                <a:latin typeface="Arial"/>
                <a:ea typeface="Arial"/>
                <a:cs typeface="Arial"/>
                <a:sym typeface="Arial"/>
              </a:defRPr>
            </a:lvl1pPr>
          </a:lstStyle>
          <a:p>
            <a:r>
              <a:rPr dirty="0"/>
              <a:t>Section 1</a:t>
            </a:r>
            <a:r>
              <a:rPr lang="en-IE" dirty="0"/>
              <a:t> - Input Packaging</a:t>
            </a:r>
          </a:p>
        </p:txBody>
      </p:sp>
      <p:sp>
        <p:nvSpPr>
          <p:cNvPr id="347" name="Input Packaging"/>
          <p:cNvSpPr txBox="1"/>
          <p:nvPr/>
        </p:nvSpPr>
        <p:spPr>
          <a:xfrm>
            <a:off x="927100" y="3336722"/>
            <a:ext cx="102657" cy="10266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80000"/>
              </a:lnSpc>
              <a:defRPr sz="3900">
                <a:solidFill>
                  <a:srgbClr val="FFFFFF"/>
                </a:solidFill>
                <a:latin typeface="Arial"/>
                <a:ea typeface="Arial"/>
                <a:cs typeface="Arial"/>
                <a:sym typeface="Arial"/>
              </a:defRPr>
            </a:lvl1pPr>
          </a:lstStyle>
          <a:p>
            <a:endParaRPr dirty="0"/>
          </a:p>
        </p:txBody>
      </p:sp>
      <p:sp>
        <p:nvSpPr>
          <p:cNvPr id="348" name="1.1 Irish Sourced Input Packaging…"/>
          <p:cNvSpPr txBox="1"/>
          <p:nvPr/>
        </p:nvSpPr>
        <p:spPr>
          <a:xfrm>
            <a:off x="1032879" y="2957980"/>
            <a:ext cx="17816868" cy="221567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dirty="0">
                <a:solidFill>
                  <a:srgbClr val="00B16B"/>
                </a:solidFill>
              </a:rPr>
              <a:t>1.1</a:t>
            </a:r>
            <a:r>
              <a:rPr dirty="0"/>
              <a:t> </a:t>
            </a:r>
            <a:r>
              <a:rPr dirty="0">
                <a:solidFill>
                  <a:srgbClr val="FFFFFF"/>
                </a:solidFill>
              </a:rPr>
              <a:t>Irish Sourced Input Packaging</a:t>
            </a:r>
          </a:p>
          <a:p>
            <a:pPr algn="l" defTabSz="457200">
              <a:lnSpc>
                <a:spcPct val="150000"/>
              </a:lnSpc>
              <a:defRPr sz="3900" b="0">
                <a:solidFill>
                  <a:srgbClr val="7A7D81"/>
                </a:solidFill>
                <a:latin typeface="Arial"/>
                <a:ea typeface="Arial"/>
                <a:cs typeface="Arial"/>
                <a:sym typeface="Arial"/>
              </a:defRPr>
            </a:pPr>
            <a:r>
              <a:rPr lang="en-IE" sz="2800" dirty="0">
                <a:solidFill>
                  <a:srgbClr val="FFFFFF"/>
                </a:solidFill>
              </a:rPr>
              <a:t>Column 3 of 1.1 - Total tonnes removed from your branded products excluding reuse packaging = packaging removed from contract packed goods for your brand.</a:t>
            </a:r>
          </a:p>
        </p:txBody>
      </p:sp>
      <p:sp>
        <p:nvSpPr>
          <p:cNvPr id="349" name="1.2 Imported Input Packaging…"/>
          <p:cNvSpPr txBox="1"/>
          <p:nvPr/>
        </p:nvSpPr>
        <p:spPr>
          <a:xfrm>
            <a:off x="979990" y="5831218"/>
            <a:ext cx="15870030" cy="8916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dirty="0">
                <a:solidFill>
                  <a:srgbClr val="00B16B"/>
                </a:solidFill>
              </a:rPr>
              <a:t>1.2</a:t>
            </a:r>
            <a:r>
              <a:rPr dirty="0"/>
              <a:t> </a:t>
            </a:r>
            <a:r>
              <a:rPr dirty="0">
                <a:solidFill>
                  <a:srgbClr val="FFFFFF"/>
                </a:solidFill>
              </a:rPr>
              <a:t>Imported Input Packaging</a:t>
            </a:r>
            <a:endParaRPr lang="en-IE" dirty="0">
              <a:solidFill>
                <a:schemeClr val="bg1"/>
              </a:solidFill>
            </a:endParaRPr>
          </a:p>
        </p:txBody>
      </p:sp>
      <p:sp>
        <p:nvSpPr>
          <p:cNvPr id="350" name="1.3 Internal Packaging Waste Management…"/>
          <p:cNvSpPr txBox="1"/>
          <p:nvPr/>
        </p:nvSpPr>
        <p:spPr>
          <a:xfrm>
            <a:off x="930956" y="7245830"/>
            <a:ext cx="18084376" cy="365850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dirty="0">
                <a:solidFill>
                  <a:srgbClr val="00B16B"/>
                </a:solidFill>
              </a:rPr>
              <a:t>1.3</a:t>
            </a:r>
            <a:r>
              <a:rPr dirty="0"/>
              <a:t> </a:t>
            </a:r>
            <a:r>
              <a:rPr dirty="0">
                <a:solidFill>
                  <a:srgbClr val="FFFFFF"/>
                </a:solidFill>
              </a:rPr>
              <a:t>Internal Packaging Waste Management</a:t>
            </a:r>
            <a:endParaRPr lang="en-IE" dirty="0">
              <a:solidFill>
                <a:srgbClr val="FFFFFF"/>
              </a:solidFill>
            </a:endParaRPr>
          </a:p>
          <a:p>
            <a:pPr algn="l" defTabSz="457200">
              <a:lnSpc>
                <a:spcPct val="150000"/>
              </a:lnSpc>
              <a:defRPr sz="3900" b="0">
                <a:solidFill>
                  <a:srgbClr val="7A7D81"/>
                </a:solidFill>
                <a:latin typeface="Arial"/>
                <a:ea typeface="Arial"/>
                <a:cs typeface="Arial"/>
                <a:sym typeface="Arial"/>
              </a:defRPr>
            </a:pPr>
            <a:r>
              <a:rPr lang="en-IE" i="1" dirty="0">
                <a:solidFill>
                  <a:srgbClr val="FFFFFF"/>
                </a:solidFill>
              </a:rPr>
              <a:t>			- </a:t>
            </a:r>
            <a:r>
              <a:rPr i="1" dirty="0">
                <a:solidFill>
                  <a:schemeClr val="bg1"/>
                </a:solidFill>
              </a:rPr>
              <a:t>What happens to this waste</a:t>
            </a:r>
            <a:r>
              <a:rPr lang="en-IE" i="1" dirty="0">
                <a:solidFill>
                  <a:schemeClr val="bg1"/>
                </a:solidFill>
              </a:rPr>
              <a:t> / </a:t>
            </a:r>
            <a:r>
              <a:rPr dirty="0">
                <a:solidFill>
                  <a:schemeClr val="bg1"/>
                </a:solidFill>
              </a:rPr>
              <a:t>How is it disposed of?</a:t>
            </a:r>
            <a:endParaRPr lang="en-US" dirty="0">
              <a:solidFill>
                <a:schemeClr val="bg1"/>
              </a:solidFill>
            </a:endParaRPr>
          </a:p>
          <a:p>
            <a:pPr algn="l" defTabSz="457200">
              <a:lnSpc>
                <a:spcPct val="150000"/>
              </a:lnSpc>
              <a:defRPr sz="3900" b="0" i="1">
                <a:solidFill>
                  <a:srgbClr val="FFFFFF"/>
                </a:solidFill>
                <a:latin typeface="Arial"/>
                <a:ea typeface="Arial"/>
                <a:cs typeface="Arial"/>
                <a:sym typeface="Arial"/>
              </a:defRPr>
            </a:pPr>
            <a:r>
              <a:rPr lang="en-IE" dirty="0"/>
              <a:t>	 			(</a:t>
            </a:r>
            <a:r>
              <a:rPr lang="en-IE" sz="3200" dirty="0"/>
              <a:t>1.1 &amp; 1.2 normally equals1.3 unless reporting reuse tonnes).</a:t>
            </a:r>
          </a:p>
          <a:p>
            <a:pPr algn="l" defTabSz="457200">
              <a:lnSpc>
                <a:spcPct val="150000"/>
              </a:lnSpc>
              <a:defRPr sz="3900" b="0" i="1">
                <a:solidFill>
                  <a:srgbClr val="FFFFFF"/>
                </a:solidFill>
                <a:latin typeface="Arial"/>
                <a:ea typeface="Arial"/>
                <a:cs typeface="Arial"/>
                <a:sym typeface="Arial"/>
              </a:defRPr>
            </a:pPr>
            <a:endParaRPr lang="en-IE" sz="900" dirty="0"/>
          </a:p>
          <a:p>
            <a:pPr algn="l" defTabSz="457200">
              <a:lnSpc>
                <a:spcPct val="150000"/>
              </a:lnSpc>
              <a:defRPr sz="3900" b="0" i="1">
                <a:solidFill>
                  <a:srgbClr val="FFFFFF"/>
                </a:solidFill>
                <a:latin typeface="Arial"/>
                <a:ea typeface="Arial"/>
                <a:cs typeface="Arial"/>
                <a:sym typeface="Arial"/>
              </a:defRPr>
            </a:pPr>
            <a:r>
              <a:rPr lang="en-IE" sz="3200" dirty="0"/>
              <a:t>Note: Waste being backhauled out of ROI is required to be reported in Section 1 Input Packaging.</a:t>
            </a:r>
            <a:endParaRPr lang="en-IE" dirty="0"/>
          </a:p>
        </p:txBody>
      </p:sp>
      <p:grpSp>
        <p:nvGrpSpPr>
          <p:cNvPr id="3" name="Group 2">
            <a:extLst>
              <a:ext uri="{FF2B5EF4-FFF2-40B4-BE49-F238E27FC236}">
                <a16:creationId xmlns:a16="http://schemas.microsoft.com/office/drawing/2014/main" id="{7741DA61-A1CA-3D71-B9F4-12F8A4048D15}"/>
              </a:ext>
            </a:extLst>
          </p:cNvPr>
          <p:cNvGrpSpPr/>
          <p:nvPr/>
        </p:nvGrpSpPr>
        <p:grpSpPr>
          <a:xfrm>
            <a:off x="1" y="11877013"/>
            <a:ext cx="24384000" cy="1979587"/>
            <a:chOff x="419100" y="11736413"/>
            <a:chExt cx="24553334" cy="1854929"/>
          </a:xfrm>
        </p:grpSpPr>
        <p:sp>
          <p:nvSpPr>
            <p:cNvPr id="4" name="Rectangle">
              <a:extLst>
                <a:ext uri="{FF2B5EF4-FFF2-40B4-BE49-F238E27FC236}">
                  <a16:creationId xmlns:a16="http://schemas.microsoft.com/office/drawing/2014/main" id="{38720A9A-ECA7-A53C-A4A8-F61540259C09}"/>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47D8554E-14B2-36F3-F9D9-453B2B323CAB}"/>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781B5004-287F-2AE7-E25C-900107067037}"/>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2" name="Slide Number Placeholder 1">
            <a:extLst>
              <a:ext uri="{FF2B5EF4-FFF2-40B4-BE49-F238E27FC236}">
                <a16:creationId xmlns:a16="http://schemas.microsoft.com/office/drawing/2014/main" id="{361B5B2B-B323-7EFF-85FB-664E3E168BD2}"/>
              </a:ext>
            </a:extLst>
          </p:cNvPr>
          <p:cNvSpPr>
            <a:spLocks noGrp="1"/>
          </p:cNvSpPr>
          <p:nvPr>
            <p:ph type="sldNum" sz="quarter" idx="2"/>
          </p:nvPr>
        </p:nvSpPr>
        <p:spPr/>
        <p:txBody>
          <a:bodyPr/>
          <a:lstStyle/>
          <a:p>
            <a:fld id="{86CB4B4D-7CA3-9044-876B-883B54F8677D}" type="slidenum">
              <a:rPr lang="en-IE" smtClean="0"/>
              <a:t>30</a:t>
            </a:fld>
            <a:endParaRPr lang="en-IE"/>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OutputPackaging_page15_part1.jpg" descr="OutputPackaging_page15_part1.jpg"/>
          <p:cNvPicPr>
            <a:picLocks noChangeAspect="1"/>
          </p:cNvPicPr>
          <p:nvPr/>
        </p:nvPicPr>
        <p:blipFill>
          <a:blip r:embed="rId2"/>
          <a:stretch>
            <a:fillRect/>
          </a:stretch>
        </p:blipFill>
        <p:spPr>
          <a:xfrm flipH="1">
            <a:off x="0" y="-62671"/>
            <a:ext cx="24383999" cy="13248000"/>
          </a:xfrm>
          <a:prstGeom prst="rect">
            <a:avLst/>
          </a:prstGeom>
          <a:ln w="12700">
            <a:miter lim="400000"/>
          </a:ln>
        </p:spPr>
      </p:pic>
      <p:sp>
        <p:nvSpPr>
          <p:cNvPr id="294" name="Rectangle"/>
          <p:cNvSpPr/>
          <p:nvPr/>
        </p:nvSpPr>
        <p:spPr>
          <a:xfrm>
            <a:off x="973014" y="530671"/>
            <a:ext cx="16713933" cy="9632263"/>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5" name="Output Packaging"/>
          <p:cNvSpPr txBox="1"/>
          <p:nvPr/>
        </p:nvSpPr>
        <p:spPr>
          <a:xfrm>
            <a:off x="870357" y="1548231"/>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endParaRPr dirty="0"/>
          </a:p>
        </p:txBody>
      </p:sp>
      <p:sp>
        <p:nvSpPr>
          <p:cNvPr id="13" name="Is supplied by you or on your behalf to       your customer…">
            <a:extLst>
              <a:ext uri="{FF2B5EF4-FFF2-40B4-BE49-F238E27FC236}">
                <a16:creationId xmlns:a16="http://schemas.microsoft.com/office/drawing/2014/main" id="{C17D8BC1-9EAD-4C10-BEF7-16C79684D855}"/>
              </a:ext>
            </a:extLst>
          </p:cNvPr>
          <p:cNvSpPr txBox="1"/>
          <p:nvPr/>
        </p:nvSpPr>
        <p:spPr>
          <a:xfrm>
            <a:off x="2043087" y="5713082"/>
            <a:ext cx="13891677" cy="310764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buClr>
                <a:srgbClr val="00B16B"/>
              </a:buClr>
              <a:buSzPct val="85000"/>
              <a:defRPr sz="3900" b="0">
                <a:solidFill>
                  <a:srgbClr val="7A7D81"/>
                </a:solidFill>
                <a:latin typeface="Arial"/>
                <a:ea typeface="Arial"/>
                <a:cs typeface="Arial"/>
                <a:sym typeface="Arial"/>
              </a:defRPr>
            </a:pPr>
            <a:r>
              <a:rPr lang="en-US" sz="4800" dirty="0">
                <a:solidFill>
                  <a:schemeClr val="bg1"/>
                </a:solidFill>
              </a:rPr>
              <a:t>Empty/Filled packaging that is </a:t>
            </a:r>
            <a:r>
              <a:rPr sz="4800" dirty="0">
                <a:solidFill>
                  <a:schemeClr val="bg1"/>
                </a:solidFill>
              </a:rPr>
              <a:t>supplied to</a:t>
            </a:r>
            <a:r>
              <a:rPr lang="en-IE" sz="4800" dirty="0">
                <a:solidFill>
                  <a:schemeClr val="bg1"/>
                </a:solidFill>
              </a:rPr>
              <a:t> </a:t>
            </a:r>
            <a:r>
              <a:rPr sz="4800" dirty="0">
                <a:solidFill>
                  <a:schemeClr val="bg1"/>
                </a:solidFill>
              </a:rPr>
              <a:t>your customer</a:t>
            </a:r>
            <a:r>
              <a:rPr lang="en-IE" sz="4800" dirty="0">
                <a:solidFill>
                  <a:schemeClr val="bg1"/>
                </a:solidFill>
              </a:rPr>
              <a:t>s i.e. placed on the market.</a:t>
            </a:r>
          </a:p>
          <a:p>
            <a:pPr algn="l" defTabSz="457200">
              <a:lnSpc>
                <a:spcPct val="150000"/>
              </a:lnSpc>
              <a:defRPr sz="3900" b="0">
                <a:solidFill>
                  <a:srgbClr val="7A7D81"/>
                </a:solidFill>
                <a:latin typeface="Arial"/>
                <a:ea typeface="Arial"/>
                <a:cs typeface="Arial"/>
                <a:sym typeface="Arial"/>
              </a:defRPr>
            </a:pPr>
            <a:endParaRPr dirty="0">
              <a:solidFill>
                <a:schemeClr val="bg1"/>
              </a:solidFill>
            </a:endParaRPr>
          </a:p>
        </p:txBody>
      </p:sp>
      <p:grpSp>
        <p:nvGrpSpPr>
          <p:cNvPr id="2" name="Group 1">
            <a:extLst>
              <a:ext uri="{FF2B5EF4-FFF2-40B4-BE49-F238E27FC236}">
                <a16:creationId xmlns:a16="http://schemas.microsoft.com/office/drawing/2014/main" id="{6CEF382B-37BF-A068-FFED-3FA51EBDBC8E}"/>
              </a:ext>
            </a:extLst>
          </p:cNvPr>
          <p:cNvGrpSpPr/>
          <p:nvPr/>
        </p:nvGrpSpPr>
        <p:grpSpPr>
          <a:xfrm>
            <a:off x="1" y="11877013"/>
            <a:ext cx="24384000" cy="1979587"/>
            <a:chOff x="419100" y="11736413"/>
            <a:chExt cx="24553334" cy="1854929"/>
          </a:xfrm>
        </p:grpSpPr>
        <p:sp>
          <p:nvSpPr>
            <p:cNvPr id="3" name="Rectangle">
              <a:extLst>
                <a:ext uri="{FF2B5EF4-FFF2-40B4-BE49-F238E27FC236}">
                  <a16:creationId xmlns:a16="http://schemas.microsoft.com/office/drawing/2014/main" id="{C2418440-90B3-CC4A-9DD5-F04EE4CA0796}"/>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RPK_Logo_No_Strap_White_RGB.png" descr="RPK_Logo_No_Strap_White_RGB.png">
              <a:extLst>
                <a:ext uri="{FF2B5EF4-FFF2-40B4-BE49-F238E27FC236}">
                  <a16:creationId xmlns:a16="http://schemas.microsoft.com/office/drawing/2014/main" id="{ACF630A9-2373-16D3-A61B-0DF6AEA07AB3}"/>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5" name="Image" descr="Image">
              <a:extLst>
                <a:ext uri="{FF2B5EF4-FFF2-40B4-BE49-F238E27FC236}">
                  <a16:creationId xmlns:a16="http://schemas.microsoft.com/office/drawing/2014/main" id="{A364E229-E9EF-5B8D-06B7-B32FEB1B46CC}"/>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6" name="Slide Number Placeholder 5">
            <a:extLst>
              <a:ext uri="{FF2B5EF4-FFF2-40B4-BE49-F238E27FC236}">
                <a16:creationId xmlns:a16="http://schemas.microsoft.com/office/drawing/2014/main" id="{6395BFDB-68B2-D85D-ACD5-045A51C95474}"/>
              </a:ext>
            </a:extLst>
          </p:cNvPr>
          <p:cNvSpPr>
            <a:spLocks noGrp="1"/>
          </p:cNvSpPr>
          <p:nvPr>
            <p:ph type="sldNum" sz="quarter" idx="2"/>
          </p:nvPr>
        </p:nvSpPr>
        <p:spPr/>
        <p:txBody>
          <a:bodyPr/>
          <a:lstStyle/>
          <a:p>
            <a:fld id="{86CB4B4D-7CA3-9044-876B-883B54F8677D}" type="slidenum">
              <a:rPr lang="en-IE" smtClean="0"/>
              <a:t>31</a:t>
            </a:fld>
            <a:endParaRPr lang="en-IE"/>
          </a:p>
        </p:txBody>
      </p:sp>
      <p:sp>
        <p:nvSpPr>
          <p:cNvPr id="8" name="TextBox 7">
            <a:extLst>
              <a:ext uri="{FF2B5EF4-FFF2-40B4-BE49-F238E27FC236}">
                <a16:creationId xmlns:a16="http://schemas.microsoft.com/office/drawing/2014/main" id="{A1C00D30-674D-664C-E59C-786A5853703D}"/>
              </a:ext>
            </a:extLst>
          </p:cNvPr>
          <p:cNvSpPr txBox="1"/>
          <p:nvPr/>
        </p:nvSpPr>
        <p:spPr>
          <a:xfrm>
            <a:off x="1843551" y="2460969"/>
            <a:ext cx="13985149"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5400" dirty="0">
                <a:solidFill>
                  <a:srgbClr val="00B16B"/>
                </a:solidFill>
                <a:latin typeface="Arial"/>
                <a:cs typeface="Arial"/>
              </a:rPr>
              <a:t>Output Packaging -</a:t>
            </a:r>
          </a:p>
          <a:p>
            <a:pPr algn="l"/>
            <a:endParaRPr lang="en-IE" sz="5400" dirty="0">
              <a:solidFill>
                <a:srgbClr val="00B16B"/>
              </a:solidFill>
              <a:latin typeface="Arial"/>
              <a:cs typeface="Arial"/>
            </a:endParaRPr>
          </a:p>
          <a:p>
            <a:pPr algn="l"/>
            <a:r>
              <a:rPr lang="en-US" sz="4800" b="0" dirty="0">
                <a:solidFill>
                  <a:schemeClr val="bg1"/>
                </a:solidFill>
                <a:latin typeface="Arial"/>
                <a:cs typeface="Arial"/>
              </a:rPr>
              <a:t>Reported in Section 2 of the form</a:t>
            </a:r>
            <a:endParaRPr lang="en-IE" sz="4800" dirty="0">
              <a:solidFill>
                <a:schemeClr val="bg1"/>
              </a:solidFill>
            </a:endParaRPr>
          </a:p>
        </p:txBody>
      </p:sp>
      <p:sp>
        <p:nvSpPr>
          <p:cNvPr id="9" name="TextBox 8">
            <a:extLst>
              <a:ext uri="{FF2B5EF4-FFF2-40B4-BE49-F238E27FC236}">
                <a16:creationId xmlns:a16="http://schemas.microsoft.com/office/drawing/2014/main" id="{D1A6F092-E9C5-5969-583D-BEDDFC65DC15}"/>
              </a:ext>
            </a:extLst>
          </p:cNvPr>
          <p:cNvSpPr txBox="1"/>
          <p:nvPr/>
        </p:nvSpPr>
        <p:spPr>
          <a:xfrm>
            <a:off x="1463275" y="626254"/>
            <a:ext cx="659355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5400" dirty="0">
                <a:solidFill>
                  <a:srgbClr val="00B16B"/>
                </a:solidFill>
                <a:latin typeface="Arial"/>
              </a:rPr>
              <a:t>Report Form</a:t>
            </a:r>
            <a:endParaRPr kumimoji="0" lang="en-US" sz="5400" b="1" i="0" u="none" strike="noStrike" cap="none" spc="0" normalizeH="0" baseline="0" dirty="0">
              <a:ln>
                <a:noFill/>
              </a:ln>
              <a:solidFill>
                <a:srgbClr val="00B16B"/>
              </a:solidFill>
              <a:effectLst/>
              <a:uFillTx/>
              <a:latin typeface="Arial"/>
              <a:ea typeface="Helvetica Neue"/>
              <a:cs typeface="Helvetica Neue"/>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utterstock_503223772.jpeg" descr="shutterstock_503223772.jpeg">
            <a:extLst>
              <a:ext uri="{FF2B5EF4-FFF2-40B4-BE49-F238E27FC236}">
                <a16:creationId xmlns:a16="http://schemas.microsoft.com/office/drawing/2014/main" id="{E0A76602-9CBD-454A-87D3-5B13864D491C}"/>
              </a:ext>
            </a:extLst>
          </p:cNvPr>
          <p:cNvPicPr>
            <a:picLocks noChangeAspect="1"/>
          </p:cNvPicPr>
          <p:nvPr/>
        </p:nvPicPr>
        <p:blipFill>
          <a:blip r:embed="rId2"/>
          <a:stretch>
            <a:fillRect/>
          </a:stretch>
        </p:blipFill>
        <p:spPr>
          <a:xfrm flipH="1">
            <a:off x="-123825" y="0"/>
            <a:ext cx="24507825" cy="13901010"/>
          </a:xfrm>
          <a:prstGeom prst="rect">
            <a:avLst/>
          </a:prstGeom>
          <a:ln w="12700">
            <a:miter lim="400000"/>
          </a:ln>
        </p:spPr>
      </p:pic>
      <p:sp>
        <p:nvSpPr>
          <p:cNvPr id="263" name="Rectangle"/>
          <p:cNvSpPr/>
          <p:nvPr/>
        </p:nvSpPr>
        <p:spPr>
          <a:xfrm>
            <a:off x="518614" y="616104"/>
            <a:ext cx="17083585" cy="10288458"/>
          </a:xfrm>
          <a:prstGeom prst="rect">
            <a:avLst/>
          </a:prstGeom>
          <a:solidFill>
            <a:srgbClr val="000000">
              <a:alpha val="78383"/>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4"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65"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266"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68" name="Packaging must be conceived and designed for reuse…"/>
          <p:cNvSpPr txBox="1"/>
          <p:nvPr/>
        </p:nvSpPr>
        <p:spPr>
          <a:xfrm>
            <a:off x="776822" y="3320808"/>
            <a:ext cx="15078874" cy="190308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lang="en-US" dirty="0"/>
              <a:t> How do you pack goods/products and what types of packaging do you apply? </a:t>
            </a:r>
          </a:p>
          <a:p>
            <a:pPr algn="l" defTabSz="457200">
              <a:buClr>
                <a:srgbClr val="00B16B"/>
              </a:buClr>
              <a:buSzPct val="85000"/>
              <a:defRPr sz="3900" b="0">
                <a:solidFill>
                  <a:srgbClr val="FFFFFF"/>
                </a:solidFill>
                <a:latin typeface="Arial"/>
                <a:ea typeface="Arial"/>
                <a:cs typeface="Arial"/>
                <a:sym typeface="Arial"/>
              </a:defRPr>
            </a:pPr>
            <a:r>
              <a:rPr lang="en-US" dirty="0"/>
              <a:t>   - ROI sourced or Imported</a:t>
            </a:r>
          </a:p>
        </p:txBody>
      </p:sp>
      <p:sp>
        <p:nvSpPr>
          <p:cNvPr id="273" name="Packaging Terms"/>
          <p:cNvSpPr txBox="1"/>
          <p:nvPr/>
        </p:nvSpPr>
        <p:spPr>
          <a:xfrm>
            <a:off x="930956" y="691379"/>
            <a:ext cx="10451579"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lang="en-US"/>
              <a:t>Considerations in preparing your report.</a:t>
            </a:r>
            <a:endParaRPr/>
          </a:p>
        </p:txBody>
      </p:sp>
      <p:sp>
        <p:nvSpPr>
          <p:cNvPr id="13" name="Packaging must be conceived and designed for reuse…">
            <a:extLst>
              <a:ext uri="{FF2B5EF4-FFF2-40B4-BE49-F238E27FC236}">
                <a16:creationId xmlns:a16="http://schemas.microsoft.com/office/drawing/2014/main" id="{94F1F161-DE11-4A30-A12F-7CE61EB3A340}"/>
              </a:ext>
            </a:extLst>
          </p:cNvPr>
          <p:cNvSpPr txBox="1"/>
          <p:nvPr/>
        </p:nvSpPr>
        <p:spPr>
          <a:xfrm>
            <a:off x="776823" y="5467197"/>
            <a:ext cx="12827811" cy="7027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lang="en-US" dirty="0"/>
              <a:t> </a:t>
            </a:r>
            <a:r>
              <a:rPr dirty="0"/>
              <a:t> </a:t>
            </a:r>
            <a:r>
              <a:rPr lang="en-US" dirty="0"/>
              <a:t>Do you sell pre-packaged/finished goods/products?</a:t>
            </a:r>
          </a:p>
        </p:txBody>
      </p:sp>
      <p:sp>
        <p:nvSpPr>
          <p:cNvPr id="14" name="Packaging must be conceived and designed for reuse…">
            <a:extLst>
              <a:ext uri="{FF2B5EF4-FFF2-40B4-BE49-F238E27FC236}">
                <a16:creationId xmlns:a16="http://schemas.microsoft.com/office/drawing/2014/main" id="{950F196F-6C72-4F70-9174-5033CFB74158}"/>
              </a:ext>
            </a:extLst>
          </p:cNvPr>
          <p:cNvSpPr txBox="1"/>
          <p:nvPr/>
        </p:nvSpPr>
        <p:spPr>
          <a:xfrm>
            <a:off x="776820" y="6751880"/>
            <a:ext cx="16139580" cy="7027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Does your customer remove packaging and return it to you for reuse?</a:t>
            </a:r>
          </a:p>
        </p:txBody>
      </p:sp>
      <p:sp>
        <p:nvSpPr>
          <p:cNvPr id="15" name="Packaging must be conceived and designed for reuse…">
            <a:extLst>
              <a:ext uri="{FF2B5EF4-FFF2-40B4-BE49-F238E27FC236}">
                <a16:creationId xmlns:a16="http://schemas.microsoft.com/office/drawing/2014/main" id="{7A630F54-D83F-4203-8DAB-869B9B158AAD}"/>
              </a:ext>
            </a:extLst>
          </p:cNvPr>
          <p:cNvSpPr txBox="1"/>
          <p:nvPr/>
        </p:nvSpPr>
        <p:spPr>
          <a:xfrm>
            <a:off x="963091" y="1846431"/>
            <a:ext cx="12827811" cy="10266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80000"/>
              </a:lnSpc>
              <a:buClr>
                <a:srgbClr val="00B16B"/>
              </a:buClr>
              <a:buSzPct val="85000"/>
              <a:defRPr sz="3900" b="0">
                <a:solidFill>
                  <a:srgbClr val="FFFFFF"/>
                </a:solidFill>
                <a:latin typeface="Arial"/>
                <a:ea typeface="Arial"/>
                <a:cs typeface="Arial"/>
                <a:sym typeface="Arial"/>
              </a:defRPr>
            </a:pPr>
            <a:r>
              <a:rPr lang="en-US">
                <a:solidFill>
                  <a:srgbClr val="00B16B"/>
                </a:solidFill>
              </a:rPr>
              <a:t>Section 2 – Output Packaging</a:t>
            </a:r>
            <a:endParaRPr lang="en-IE">
              <a:solidFill>
                <a:srgbClr val="00B16B"/>
              </a:solidFill>
            </a:endParaRPr>
          </a:p>
        </p:txBody>
      </p:sp>
      <p:sp>
        <p:nvSpPr>
          <p:cNvPr id="16" name="Packaging must be conceived and designed for reuse…">
            <a:extLst>
              <a:ext uri="{FF2B5EF4-FFF2-40B4-BE49-F238E27FC236}">
                <a16:creationId xmlns:a16="http://schemas.microsoft.com/office/drawing/2014/main" id="{111B7A09-B1A5-4BCC-B61A-CA2EF85E1FD1}"/>
              </a:ext>
            </a:extLst>
          </p:cNvPr>
          <p:cNvSpPr txBox="1"/>
          <p:nvPr/>
        </p:nvSpPr>
        <p:spPr>
          <a:xfrm>
            <a:off x="776823" y="9271693"/>
            <a:ext cx="15928973" cy="130292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Do you contract pack for a ROI business or d</a:t>
            </a:r>
            <a:r>
              <a:rPr lang="en-US" sz="3900" dirty="0"/>
              <a:t>oes a 3rd party in ROI contract pack for you?</a:t>
            </a:r>
          </a:p>
        </p:txBody>
      </p:sp>
      <p:sp>
        <p:nvSpPr>
          <p:cNvPr id="17" name="Packaging must be conceived and designed for reuse…">
            <a:extLst>
              <a:ext uri="{FF2B5EF4-FFF2-40B4-BE49-F238E27FC236}">
                <a16:creationId xmlns:a16="http://schemas.microsoft.com/office/drawing/2014/main" id="{25703FD5-0BD1-4839-9656-FDA8E604162B}"/>
              </a:ext>
            </a:extLst>
          </p:cNvPr>
          <p:cNvSpPr txBox="1"/>
          <p:nvPr/>
        </p:nvSpPr>
        <p:spPr>
          <a:xfrm>
            <a:off x="776821" y="10358271"/>
            <a:ext cx="12827811" cy="10503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80000"/>
              </a:lnSpc>
              <a:buClr>
                <a:srgbClr val="00B16B"/>
              </a:buClr>
              <a:buSzPct val="85000"/>
              <a:defRPr sz="3900" b="0">
                <a:solidFill>
                  <a:srgbClr val="FFFFFF"/>
                </a:solidFill>
                <a:latin typeface="Arial"/>
                <a:ea typeface="Arial"/>
                <a:cs typeface="Arial"/>
                <a:sym typeface="Arial"/>
              </a:defRPr>
            </a:pPr>
            <a:endParaRPr lang="en-US" sz="4000" dirty="0"/>
          </a:p>
        </p:txBody>
      </p:sp>
      <p:sp>
        <p:nvSpPr>
          <p:cNvPr id="18" name="Packaging must be conceived and designed for reuse…">
            <a:extLst>
              <a:ext uri="{FF2B5EF4-FFF2-40B4-BE49-F238E27FC236}">
                <a16:creationId xmlns:a16="http://schemas.microsoft.com/office/drawing/2014/main" id="{E1BEB675-6515-4E2A-93CE-E722D18F4AFB}"/>
              </a:ext>
            </a:extLst>
          </p:cNvPr>
          <p:cNvSpPr txBox="1"/>
          <p:nvPr/>
        </p:nvSpPr>
        <p:spPr>
          <a:xfrm>
            <a:off x="776820" y="8018694"/>
            <a:ext cx="16505340" cy="7027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buClr>
                <a:srgbClr val="00B16B"/>
              </a:buClr>
              <a:buSzPct val="85000"/>
              <a:buBlip>
                <a:blip r:embed="rId5"/>
              </a:buBlip>
              <a:defRPr sz="3900" b="0">
                <a:solidFill>
                  <a:srgbClr val="FFFFFF"/>
                </a:solidFill>
                <a:latin typeface="Arial"/>
                <a:ea typeface="Arial"/>
                <a:cs typeface="Arial"/>
                <a:sym typeface="Arial"/>
              </a:defRPr>
            </a:pPr>
            <a:r>
              <a:rPr dirty="0"/>
              <a:t>  </a:t>
            </a:r>
            <a:r>
              <a:rPr lang="en-US" dirty="0"/>
              <a:t>Do you sell to the end user?</a:t>
            </a:r>
          </a:p>
        </p:txBody>
      </p:sp>
      <p:sp>
        <p:nvSpPr>
          <p:cNvPr id="2" name="Slide Number Placeholder 1">
            <a:extLst>
              <a:ext uri="{FF2B5EF4-FFF2-40B4-BE49-F238E27FC236}">
                <a16:creationId xmlns:a16="http://schemas.microsoft.com/office/drawing/2014/main" id="{2FE28283-779B-20A0-1355-9E802115A712}"/>
              </a:ext>
            </a:extLst>
          </p:cNvPr>
          <p:cNvSpPr>
            <a:spLocks noGrp="1"/>
          </p:cNvSpPr>
          <p:nvPr>
            <p:ph type="sldNum" sz="quarter" idx="2"/>
          </p:nvPr>
        </p:nvSpPr>
        <p:spPr/>
        <p:txBody>
          <a:bodyPr/>
          <a:lstStyle/>
          <a:p>
            <a:fld id="{86CB4B4D-7CA3-9044-876B-883B54F8677D}" type="slidenum">
              <a:rPr lang="en-IE" smtClean="0"/>
              <a:t>32</a:t>
            </a:fld>
            <a:endParaRPr lang="en-IE"/>
          </a:p>
        </p:txBody>
      </p:sp>
    </p:spTree>
    <p:extLst>
      <p:ext uri="{BB962C8B-B14F-4D97-AF65-F5344CB8AC3E}">
        <p14:creationId xmlns:p14="http://schemas.microsoft.com/office/powerpoint/2010/main" val="183465274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utterstock_518231311.jpeg" descr="shutterstock_518231311.jpeg">
            <a:extLst>
              <a:ext uri="{FF2B5EF4-FFF2-40B4-BE49-F238E27FC236}">
                <a16:creationId xmlns:a16="http://schemas.microsoft.com/office/drawing/2014/main" id="{F3BC7BEF-BDD7-4283-97EB-10CBC58963C2}"/>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356" name="Rectangle"/>
          <p:cNvSpPr/>
          <p:nvPr/>
        </p:nvSpPr>
        <p:spPr>
          <a:xfrm>
            <a:off x="-131237" y="12097156"/>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57" name="RPK_Logo_No_Strap_White_RGB.png" descr="RPK_Logo_No_Strap_White_RGB.png"/>
          <p:cNvPicPr>
            <a:picLocks noChangeAspect="1"/>
          </p:cNvPicPr>
          <p:nvPr/>
        </p:nvPicPr>
        <p:blipFill>
          <a:blip r:embed="rId3"/>
          <a:stretch>
            <a:fillRect/>
          </a:stretch>
        </p:blipFill>
        <p:spPr>
          <a:xfrm>
            <a:off x="19991940" y="12708449"/>
            <a:ext cx="3712769" cy="659255"/>
          </a:xfrm>
          <a:prstGeom prst="rect">
            <a:avLst/>
          </a:prstGeom>
          <a:ln w="12700">
            <a:miter lim="400000"/>
          </a:ln>
        </p:spPr>
      </p:pic>
      <p:pic>
        <p:nvPicPr>
          <p:cNvPr id="358" name="Image" descr="Image"/>
          <p:cNvPicPr>
            <a:picLocks noChangeAspect="1"/>
          </p:cNvPicPr>
          <p:nvPr/>
        </p:nvPicPr>
        <p:blipFill>
          <a:blip r:embed="rId4"/>
          <a:stretch>
            <a:fillRect/>
          </a:stretch>
        </p:blipFill>
        <p:spPr>
          <a:xfrm>
            <a:off x="679291" y="12799411"/>
            <a:ext cx="4539233" cy="432687"/>
          </a:xfrm>
          <a:prstGeom prst="rect">
            <a:avLst/>
          </a:prstGeom>
          <a:ln w="12700">
            <a:miter lim="400000"/>
          </a:ln>
        </p:spPr>
      </p:pic>
      <p:sp>
        <p:nvSpPr>
          <p:cNvPr id="360" name="Rectangle"/>
          <p:cNvSpPr/>
          <p:nvPr/>
        </p:nvSpPr>
        <p:spPr>
          <a:xfrm>
            <a:off x="295560" y="691379"/>
            <a:ext cx="16754190" cy="10131296"/>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1" name="Section 2"/>
          <p:cNvSpPr txBox="1"/>
          <p:nvPr/>
        </p:nvSpPr>
        <p:spPr>
          <a:xfrm>
            <a:off x="944820" y="2095099"/>
            <a:ext cx="12703689" cy="97699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10000"/>
              </a:lnSpc>
              <a:defRPr sz="5600">
                <a:solidFill>
                  <a:srgbClr val="FFFFFF"/>
                </a:solidFill>
                <a:latin typeface="Arial"/>
                <a:ea typeface="Arial"/>
                <a:cs typeface="Arial"/>
                <a:sym typeface="Arial"/>
              </a:defRPr>
            </a:lvl1pPr>
          </a:lstStyle>
          <a:p>
            <a:r>
              <a:rPr dirty="0"/>
              <a:t>Section 2</a:t>
            </a:r>
            <a:r>
              <a:rPr lang="en-US" dirty="0"/>
              <a:t> - Output Packaging</a:t>
            </a:r>
          </a:p>
        </p:txBody>
      </p:sp>
      <p:sp>
        <p:nvSpPr>
          <p:cNvPr id="363" name="2.1 Irish Sourced Output Packaging…"/>
          <p:cNvSpPr txBox="1"/>
          <p:nvPr/>
        </p:nvSpPr>
        <p:spPr>
          <a:xfrm>
            <a:off x="944549" y="4321320"/>
            <a:ext cx="9889523" cy="8916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dirty="0">
                <a:solidFill>
                  <a:srgbClr val="00B16B"/>
                </a:solidFill>
              </a:rPr>
              <a:t>2.1</a:t>
            </a:r>
            <a:r>
              <a:rPr dirty="0"/>
              <a:t> </a:t>
            </a:r>
            <a:r>
              <a:rPr dirty="0">
                <a:solidFill>
                  <a:srgbClr val="FFFFFF"/>
                </a:solidFill>
              </a:rPr>
              <a:t>Irish Sourced Output Packaging</a:t>
            </a:r>
            <a:r>
              <a:rPr lang="en-US" dirty="0">
                <a:solidFill>
                  <a:srgbClr val="FFFFFF"/>
                </a:solidFill>
              </a:rPr>
              <a:t> </a:t>
            </a:r>
            <a:endParaRPr lang="en-US" dirty="0"/>
          </a:p>
        </p:txBody>
      </p:sp>
      <p:sp>
        <p:nvSpPr>
          <p:cNvPr id="364" name="2.3 Imported Output Packaging…"/>
          <p:cNvSpPr txBox="1"/>
          <p:nvPr/>
        </p:nvSpPr>
        <p:spPr>
          <a:xfrm>
            <a:off x="944730" y="6169313"/>
            <a:ext cx="11291106" cy="8916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dirty="0">
                <a:solidFill>
                  <a:srgbClr val="00B16B"/>
                </a:solidFill>
              </a:rPr>
              <a:t>2.3</a:t>
            </a:r>
            <a:r>
              <a:rPr dirty="0"/>
              <a:t> </a:t>
            </a:r>
            <a:r>
              <a:rPr dirty="0">
                <a:solidFill>
                  <a:srgbClr val="FFFFFF"/>
                </a:solidFill>
              </a:rPr>
              <a:t>Imported Output Packaging</a:t>
            </a:r>
            <a:r>
              <a:rPr lang="en-US" dirty="0">
                <a:solidFill>
                  <a:srgbClr val="FFFFFF"/>
                </a:solidFill>
              </a:rPr>
              <a:t> </a:t>
            </a:r>
            <a:endParaRPr lang="en-US" dirty="0"/>
          </a:p>
        </p:txBody>
      </p:sp>
      <p:sp>
        <p:nvSpPr>
          <p:cNvPr id="365" name="2.2 &amp; 2.4  All exports"/>
          <p:cNvSpPr txBox="1"/>
          <p:nvPr/>
        </p:nvSpPr>
        <p:spPr>
          <a:xfrm>
            <a:off x="944731" y="7990769"/>
            <a:ext cx="9821090" cy="8916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ct val="150000"/>
              </a:lnSpc>
              <a:defRPr sz="3900" b="0">
                <a:solidFill>
                  <a:srgbClr val="7A7D81"/>
                </a:solidFill>
                <a:latin typeface="Arial"/>
                <a:ea typeface="Arial"/>
                <a:cs typeface="Arial"/>
                <a:sym typeface="Arial"/>
              </a:defRPr>
            </a:pPr>
            <a:r>
              <a:rPr b="1">
                <a:solidFill>
                  <a:srgbClr val="00B16B"/>
                </a:solidFill>
              </a:rPr>
              <a:t>2.2 &amp; 2.4</a:t>
            </a:r>
            <a:r>
              <a:rPr b="1">
                <a:solidFill>
                  <a:srgbClr val="7758B3"/>
                </a:solidFill>
              </a:rPr>
              <a:t> </a:t>
            </a:r>
            <a:r>
              <a:t> </a:t>
            </a:r>
            <a:r>
              <a:rPr>
                <a:solidFill>
                  <a:srgbClr val="FFFFFF"/>
                </a:solidFill>
              </a:rPr>
              <a:t>All exports</a:t>
            </a:r>
          </a:p>
        </p:txBody>
      </p:sp>
      <p:sp>
        <p:nvSpPr>
          <p:cNvPr id="2" name="Slide Number Placeholder 1">
            <a:extLst>
              <a:ext uri="{FF2B5EF4-FFF2-40B4-BE49-F238E27FC236}">
                <a16:creationId xmlns:a16="http://schemas.microsoft.com/office/drawing/2014/main" id="{5B3655D2-D269-47E6-FACE-2A1C20F4B03C}"/>
              </a:ext>
            </a:extLst>
          </p:cNvPr>
          <p:cNvSpPr>
            <a:spLocks noGrp="1"/>
          </p:cNvSpPr>
          <p:nvPr>
            <p:ph type="sldNum" sz="quarter" idx="2"/>
          </p:nvPr>
        </p:nvSpPr>
        <p:spPr/>
        <p:txBody>
          <a:bodyPr/>
          <a:lstStyle/>
          <a:p>
            <a:fld id="{86CB4B4D-7CA3-9044-876B-883B54F8677D}" type="slidenum">
              <a:rPr lang="en-IE" smtClean="0"/>
              <a:t>33</a:t>
            </a:fld>
            <a:endParaRPr lang="en-IE"/>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hutterstock_659836009.jpeg" descr="shutterstock_659836009.jpeg"/>
          <p:cNvPicPr>
            <a:picLocks noChangeAspect="1"/>
          </p:cNvPicPr>
          <p:nvPr/>
        </p:nvPicPr>
        <p:blipFill>
          <a:blip r:embed="rId3"/>
          <a:stretch>
            <a:fillRect/>
          </a:stretch>
        </p:blipFill>
        <p:spPr>
          <a:xfrm>
            <a:off x="-173143" y="-196156"/>
            <a:ext cx="24557144" cy="13313110"/>
          </a:xfrm>
          <a:prstGeom prst="rect">
            <a:avLst/>
          </a:prstGeom>
          <a:ln w="12700">
            <a:miter lim="400000"/>
          </a:ln>
        </p:spPr>
      </p:pic>
      <p:sp>
        <p:nvSpPr>
          <p:cNvPr id="262" name="Rectangle"/>
          <p:cNvSpPr/>
          <p:nvPr/>
        </p:nvSpPr>
        <p:spPr>
          <a:xfrm>
            <a:off x="-69288" y="-280423"/>
            <a:ext cx="24266769" cy="13397377"/>
          </a:xfrm>
          <a:prstGeom prst="rect">
            <a:avLst/>
          </a:prstGeom>
          <a:solidFill>
            <a:srgbClr val="000000">
              <a:alpha val="2538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3" name="Rectangle"/>
          <p:cNvSpPr/>
          <p:nvPr/>
        </p:nvSpPr>
        <p:spPr>
          <a:xfrm>
            <a:off x="186519" y="296921"/>
            <a:ext cx="21149481" cy="11598702"/>
          </a:xfrm>
          <a:prstGeom prst="rect">
            <a:avLst/>
          </a:prstGeom>
          <a:solidFill>
            <a:srgbClr val="000000">
              <a:alpha val="78383"/>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4" name="Rectangle"/>
          <p:cNvSpPr/>
          <p:nvPr/>
        </p:nvSpPr>
        <p:spPr>
          <a:xfrm>
            <a:off x="-253154" y="11895623"/>
            <a:ext cx="2463715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65" name="RPK_Logo_No_Strap_White_RGB.png" descr="RPK_Logo_No_Strap_White_RGB.png"/>
          <p:cNvPicPr>
            <a:picLocks noChangeAspect="1"/>
          </p:cNvPicPr>
          <p:nvPr/>
        </p:nvPicPr>
        <p:blipFill>
          <a:blip r:embed="rId4"/>
          <a:stretch>
            <a:fillRect/>
          </a:stretch>
        </p:blipFill>
        <p:spPr>
          <a:xfrm>
            <a:off x="19950996" y="12643918"/>
            <a:ext cx="3712769" cy="659255"/>
          </a:xfrm>
          <a:prstGeom prst="rect">
            <a:avLst/>
          </a:prstGeom>
          <a:ln w="12700">
            <a:miter lim="400000"/>
          </a:ln>
        </p:spPr>
      </p:pic>
      <p:pic>
        <p:nvPicPr>
          <p:cNvPr id="266" name="Image" descr="Image"/>
          <p:cNvPicPr>
            <a:picLocks noChangeAspect="1"/>
          </p:cNvPicPr>
          <p:nvPr/>
        </p:nvPicPr>
        <p:blipFill>
          <a:blip r:embed="rId5"/>
          <a:stretch>
            <a:fillRect/>
          </a:stretch>
        </p:blipFill>
        <p:spPr>
          <a:xfrm>
            <a:off x="776823" y="12757202"/>
            <a:ext cx="4539233" cy="432687"/>
          </a:xfrm>
          <a:prstGeom prst="rect">
            <a:avLst/>
          </a:prstGeom>
          <a:ln w="12700">
            <a:miter lim="400000"/>
          </a:ln>
        </p:spPr>
      </p:pic>
      <p:sp>
        <p:nvSpPr>
          <p:cNvPr id="267" name="Reuse"/>
          <p:cNvSpPr txBox="1"/>
          <p:nvPr/>
        </p:nvSpPr>
        <p:spPr>
          <a:xfrm>
            <a:off x="927100" y="2139103"/>
            <a:ext cx="7243971" cy="97699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5600">
                <a:solidFill>
                  <a:srgbClr val="FFFFFF"/>
                </a:solidFill>
                <a:latin typeface="Arial"/>
                <a:ea typeface="Arial"/>
                <a:cs typeface="Arial"/>
                <a:sym typeface="Arial"/>
              </a:defRPr>
            </a:lvl1pPr>
          </a:lstStyle>
          <a:p>
            <a:r>
              <a:rPr lang="en-US"/>
              <a:t>Two Types of </a:t>
            </a:r>
            <a:r>
              <a:t>Reuse</a:t>
            </a:r>
          </a:p>
        </p:txBody>
      </p:sp>
      <p:sp>
        <p:nvSpPr>
          <p:cNvPr id="268" name="Packaging must be conceived and designed for reuse…"/>
          <p:cNvSpPr txBox="1"/>
          <p:nvPr/>
        </p:nvSpPr>
        <p:spPr>
          <a:xfrm>
            <a:off x="927100" y="4956133"/>
            <a:ext cx="8393323" cy="33823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228600" indent="-228600" algn="l" defTabSz="457200">
              <a:lnSpc>
                <a:spcPct val="150000"/>
              </a:lnSpc>
              <a:buClr>
                <a:srgbClr val="00B16B"/>
              </a:buClr>
              <a:buSzPct val="85000"/>
              <a:buBlip>
                <a:blip r:embed="rId6"/>
              </a:buBlip>
              <a:defRPr sz="3900" b="0">
                <a:solidFill>
                  <a:srgbClr val="FFFFFF"/>
                </a:solidFill>
                <a:latin typeface="Arial"/>
                <a:ea typeface="Arial"/>
                <a:cs typeface="Arial"/>
                <a:sym typeface="Arial"/>
              </a:defRPr>
            </a:pPr>
            <a:r>
              <a:rPr dirty="0"/>
              <a:t>  Packaging must be</a:t>
            </a:r>
            <a:r>
              <a:rPr lang="en-IE" dirty="0"/>
              <a:t>:</a:t>
            </a:r>
          </a:p>
          <a:p>
            <a:pPr algn="l" defTabSz="457200">
              <a:lnSpc>
                <a:spcPct val="150000"/>
              </a:lnSpc>
              <a:buClr>
                <a:srgbClr val="00B16B"/>
              </a:buClr>
              <a:buSzPct val="85000"/>
              <a:defRPr sz="3900" b="0">
                <a:solidFill>
                  <a:srgbClr val="FFFFFF"/>
                </a:solidFill>
                <a:latin typeface="Arial"/>
                <a:ea typeface="Arial"/>
                <a:cs typeface="Arial"/>
                <a:sym typeface="Arial"/>
              </a:defRPr>
            </a:pPr>
            <a:r>
              <a:rPr lang="en-IE" dirty="0"/>
              <a:t>	- </a:t>
            </a:r>
            <a:r>
              <a:rPr dirty="0"/>
              <a:t>conceived and designed for reuse</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IE" dirty="0"/>
              <a:t>	- </a:t>
            </a:r>
            <a:r>
              <a:rPr dirty="0"/>
              <a:t>make a minimum of 2 rotations</a:t>
            </a:r>
          </a:p>
          <a:p>
            <a:pPr algn="l" defTabSz="457200">
              <a:lnSpc>
                <a:spcPct val="130000"/>
              </a:lnSpc>
              <a:buClr>
                <a:srgbClr val="00B16B"/>
              </a:buClr>
              <a:buSzPct val="85000"/>
              <a:defRPr sz="3900" b="0">
                <a:solidFill>
                  <a:srgbClr val="FFFFFF"/>
                </a:solidFill>
                <a:latin typeface="Arial"/>
                <a:ea typeface="Arial"/>
                <a:cs typeface="Arial"/>
                <a:sym typeface="Arial"/>
              </a:defRPr>
            </a:pPr>
            <a:r>
              <a:rPr lang="en-IE" dirty="0"/>
              <a:t>	- </a:t>
            </a:r>
            <a:r>
              <a:rPr dirty="0"/>
              <a:t>documented</a:t>
            </a:r>
            <a:r>
              <a:rPr lang="en-IE" dirty="0"/>
              <a:t> system</a:t>
            </a:r>
            <a:endParaRPr dirty="0"/>
          </a:p>
        </p:txBody>
      </p:sp>
      <p:sp>
        <p:nvSpPr>
          <p:cNvPr id="269" name="Closed Loop Reuse"/>
          <p:cNvSpPr txBox="1"/>
          <p:nvPr/>
        </p:nvSpPr>
        <p:spPr>
          <a:xfrm>
            <a:off x="927100" y="4094554"/>
            <a:ext cx="6897722" cy="71160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3900">
                <a:solidFill>
                  <a:srgbClr val="00B16B"/>
                </a:solidFill>
                <a:latin typeface="Arial"/>
                <a:ea typeface="Arial"/>
                <a:cs typeface="Arial"/>
                <a:sym typeface="Arial"/>
              </a:defRPr>
            </a:lvl1pPr>
          </a:lstStyle>
          <a:p>
            <a:r>
              <a:rPr lang="en-IE" dirty="0"/>
              <a:t>Official / Closed </a:t>
            </a:r>
            <a:r>
              <a:rPr dirty="0"/>
              <a:t>Loop Reuse</a:t>
            </a:r>
          </a:p>
        </p:txBody>
      </p:sp>
      <p:sp>
        <p:nvSpPr>
          <p:cNvPr id="270" name="Packaging removed from product received…"/>
          <p:cNvSpPr txBox="1"/>
          <p:nvPr/>
        </p:nvSpPr>
        <p:spPr>
          <a:xfrm>
            <a:off x="11021339" y="4903833"/>
            <a:ext cx="12551156" cy="35923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8600" indent="-228600" algn="l" defTabSz="457200">
              <a:lnSpc>
                <a:spcPct val="150000"/>
              </a:lnSpc>
              <a:buClr>
                <a:srgbClr val="00B16B"/>
              </a:buClr>
              <a:buSzPct val="85000"/>
              <a:buBlip>
                <a:blip r:embed="rId6"/>
              </a:buBlip>
              <a:defRPr sz="3900" b="0">
                <a:solidFill>
                  <a:srgbClr val="7A7D81"/>
                </a:solidFill>
                <a:latin typeface="Arial"/>
                <a:ea typeface="Arial"/>
                <a:cs typeface="Arial"/>
                <a:sym typeface="Arial"/>
              </a:defRPr>
            </a:pPr>
            <a:r>
              <a:rPr dirty="0"/>
              <a:t> </a:t>
            </a:r>
            <a:r>
              <a:rPr dirty="0">
                <a:solidFill>
                  <a:srgbClr val="FFFFFF"/>
                </a:solidFill>
              </a:rPr>
              <a:t> Packaging</a:t>
            </a:r>
            <a:r>
              <a:rPr lang="en-IE" dirty="0">
                <a:solidFill>
                  <a:srgbClr val="FFFFFF"/>
                </a:solidFill>
              </a:rPr>
              <a:t> is:</a:t>
            </a:r>
            <a:r>
              <a:rPr dirty="0">
                <a:solidFill>
                  <a:srgbClr val="FFFFFF"/>
                </a:solidFill>
              </a:rPr>
              <a:t> </a:t>
            </a:r>
            <a:endParaRPr lang="en-IE" dirty="0">
              <a:solidFill>
                <a:srgbClr val="FFFFFF"/>
              </a:solidFill>
            </a:endParaRPr>
          </a:p>
          <a:p>
            <a:pPr lvl="2" indent="0" algn="l" defTabSz="457200">
              <a:lnSpc>
                <a:spcPct val="150000"/>
              </a:lnSpc>
              <a:buClr>
                <a:srgbClr val="00B16B"/>
              </a:buClr>
              <a:buSzPct val="85000"/>
              <a:defRPr sz="3900" b="0">
                <a:solidFill>
                  <a:srgbClr val="7A7D81"/>
                </a:solidFill>
                <a:latin typeface="Arial"/>
                <a:ea typeface="Arial"/>
                <a:cs typeface="Arial"/>
                <a:sym typeface="Arial"/>
              </a:defRPr>
            </a:pPr>
            <a:r>
              <a:rPr lang="en-IE" dirty="0">
                <a:solidFill>
                  <a:srgbClr val="FFFFFF"/>
                </a:solidFill>
              </a:rPr>
              <a:t>	- </a:t>
            </a:r>
            <a:r>
              <a:rPr dirty="0">
                <a:solidFill>
                  <a:srgbClr val="FFFFFF"/>
                </a:solidFill>
              </a:rPr>
              <a:t>removed from product</a:t>
            </a:r>
            <a:r>
              <a:rPr lang="en-IE" dirty="0">
                <a:solidFill>
                  <a:srgbClr val="FFFFFF"/>
                </a:solidFill>
              </a:rPr>
              <a:t>s/goods</a:t>
            </a:r>
            <a:r>
              <a:rPr dirty="0">
                <a:solidFill>
                  <a:srgbClr val="FFFFFF"/>
                </a:solidFill>
              </a:rPr>
              <a:t> received</a:t>
            </a:r>
          </a:p>
          <a:p>
            <a:pPr algn="l" defTabSz="457200">
              <a:lnSpc>
                <a:spcPct val="150000"/>
              </a:lnSpc>
              <a:buClr>
                <a:srgbClr val="00B16B"/>
              </a:buClr>
              <a:buSzPct val="85000"/>
              <a:defRPr sz="3900" b="0">
                <a:solidFill>
                  <a:srgbClr val="FFFFFF"/>
                </a:solidFill>
                <a:latin typeface="Arial"/>
                <a:ea typeface="Arial"/>
                <a:cs typeface="Arial"/>
                <a:sym typeface="Arial"/>
              </a:defRPr>
            </a:pPr>
            <a:r>
              <a:rPr lang="en-IE" dirty="0"/>
              <a:t>	- reused on products sent </a:t>
            </a:r>
            <a:r>
              <a:rPr dirty="0"/>
              <a:t>to </a:t>
            </a:r>
            <a:r>
              <a:rPr lang="en-IE" dirty="0"/>
              <a:t>your </a:t>
            </a:r>
            <a:r>
              <a:rPr dirty="0"/>
              <a:t>customer</a:t>
            </a:r>
            <a:endParaRPr lang="en-IE" dirty="0"/>
          </a:p>
          <a:p>
            <a:pPr algn="l" defTabSz="457200">
              <a:lnSpc>
                <a:spcPct val="150000"/>
              </a:lnSpc>
              <a:buClr>
                <a:srgbClr val="00B16B"/>
              </a:buClr>
              <a:buSzPct val="85000"/>
              <a:defRPr sz="3900" b="0">
                <a:solidFill>
                  <a:srgbClr val="FFFFFF"/>
                </a:solidFill>
                <a:latin typeface="Arial"/>
                <a:ea typeface="Arial"/>
                <a:cs typeface="Arial"/>
                <a:sym typeface="Arial"/>
              </a:defRPr>
            </a:pPr>
            <a:r>
              <a:rPr lang="en-IE" dirty="0"/>
              <a:t>	- not returned to you.</a:t>
            </a:r>
            <a:endParaRPr dirty="0"/>
          </a:p>
        </p:txBody>
      </p:sp>
      <p:sp>
        <p:nvSpPr>
          <p:cNvPr id="271" name="Onward Reuse"/>
          <p:cNvSpPr txBox="1"/>
          <p:nvPr/>
        </p:nvSpPr>
        <p:spPr>
          <a:xfrm>
            <a:off x="11021339" y="4216342"/>
            <a:ext cx="3582368" cy="6441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0000"/>
              </a:lnSpc>
              <a:defRPr sz="3900">
                <a:solidFill>
                  <a:srgbClr val="00B16B"/>
                </a:solidFill>
                <a:latin typeface="Arial"/>
                <a:ea typeface="Arial"/>
                <a:cs typeface="Arial"/>
                <a:sym typeface="Arial"/>
              </a:defRPr>
            </a:lvl1pPr>
          </a:lstStyle>
          <a:p>
            <a:r>
              <a:rPr dirty="0"/>
              <a:t>Onward Reuse</a:t>
            </a:r>
          </a:p>
        </p:txBody>
      </p:sp>
      <p:sp>
        <p:nvSpPr>
          <p:cNvPr id="2" name="Slide Number Placeholder 1">
            <a:extLst>
              <a:ext uri="{FF2B5EF4-FFF2-40B4-BE49-F238E27FC236}">
                <a16:creationId xmlns:a16="http://schemas.microsoft.com/office/drawing/2014/main" id="{E7526D50-65F6-341F-F14E-DD92F8710FCA}"/>
              </a:ext>
            </a:extLst>
          </p:cNvPr>
          <p:cNvSpPr>
            <a:spLocks noGrp="1"/>
          </p:cNvSpPr>
          <p:nvPr>
            <p:ph type="sldNum" sz="quarter" idx="2"/>
          </p:nvPr>
        </p:nvSpPr>
        <p:spPr/>
        <p:txBody>
          <a:bodyPr/>
          <a:lstStyle/>
          <a:p>
            <a:fld id="{86CB4B4D-7CA3-9044-876B-883B54F8677D}" type="slidenum">
              <a:rPr lang="en-IE" smtClean="0"/>
              <a:t>34</a:t>
            </a:fld>
            <a:endParaRPr lang="en-IE"/>
          </a:p>
        </p:txBody>
      </p:sp>
      <p:sp>
        <p:nvSpPr>
          <p:cNvPr id="3" name="TextBox 2">
            <a:extLst>
              <a:ext uri="{FF2B5EF4-FFF2-40B4-BE49-F238E27FC236}">
                <a16:creationId xmlns:a16="http://schemas.microsoft.com/office/drawing/2014/main" id="{E6B48452-B2C1-157E-B85F-6467585C872E}"/>
              </a:ext>
            </a:extLst>
          </p:cNvPr>
          <p:cNvSpPr txBox="1"/>
          <p:nvPr/>
        </p:nvSpPr>
        <p:spPr>
          <a:xfrm>
            <a:off x="1428015" y="10031037"/>
            <a:ext cx="1790665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dirty="0">
                <a:solidFill>
                  <a:schemeClr val="bg1"/>
                </a:solidFill>
              </a:rPr>
              <a:t>Pallets from </a:t>
            </a:r>
            <a:r>
              <a:rPr lang="en-US" err="1">
                <a:solidFill>
                  <a:schemeClr val="bg1"/>
                </a:solidFill>
              </a:rPr>
              <a:t>recognised</a:t>
            </a:r>
            <a:r>
              <a:rPr lang="en-US" dirty="0">
                <a:solidFill>
                  <a:schemeClr val="bg1"/>
                </a:solidFill>
              </a:rPr>
              <a:t> pallet rental schemes are to be excluded from your packaging report data e.g. CHEP, LPR.</a:t>
            </a:r>
            <a:endPar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06839600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alpha val="78000"/>
          </a:schemeClr>
        </a:solidFill>
        <a:effectLst/>
      </p:bgPr>
    </p:bg>
    <p:spTree>
      <p:nvGrpSpPr>
        <p:cNvPr id="1" name=""/>
        <p:cNvGrpSpPr/>
        <p:nvPr/>
      </p:nvGrpSpPr>
      <p:grpSpPr>
        <a:xfrm>
          <a:off x="0" y="0"/>
          <a:ext cx="0" cy="0"/>
          <a:chOff x="0" y="0"/>
          <a:chExt cx="0" cy="0"/>
        </a:xfrm>
      </p:grpSpPr>
      <p:pic>
        <p:nvPicPr>
          <p:cNvPr id="6" name="shutterstock_518231311.jpeg" descr="shutterstock_518231311.jpeg">
            <a:extLst>
              <a:ext uri="{FF2B5EF4-FFF2-40B4-BE49-F238E27FC236}">
                <a16:creationId xmlns:a16="http://schemas.microsoft.com/office/drawing/2014/main" id="{6856B0E1-8D68-A6B6-8C87-B539165874F4}"/>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441"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2"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443"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20" name="Rectangle">
            <a:extLst>
              <a:ext uri="{FF2B5EF4-FFF2-40B4-BE49-F238E27FC236}">
                <a16:creationId xmlns:a16="http://schemas.microsoft.com/office/drawing/2014/main" id="{FE7A92ED-82B5-48A8-9497-7BE150F36292}"/>
              </a:ext>
            </a:extLst>
          </p:cNvPr>
          <p:cNvSpPr/>
          <p:nvPr/>
        </p:nvSpPr>
        <p:spPr>
          <a:xfrm>
            <a:off x="0" y="51507"/>
            <a:ext cx="24468667" cy="12074952"/>
          </a:xfrm>
          <a:prstGeom prst="rect">
            <a:avLst/>
          </a:prstGeom>
          <a:solidFill>
            <a:srgbClr val="000000">
              <a:alpha val="55000"/>
            </a:srgbClr>
          </a:solidFill>
          <a:ln w="12700">
            <a:miter lim="400000"/>
          </a:ln>
        </p:spPr>
        <p:txBody>
          <a:bodyPr lIns="0" tIns="0" rIns="0" bIns="0" anchor="ctr"/>
          <a:lstStyle/>
          <a:p>
            <a:pPr algn="l" defTabSz="457200">
              <a:lnSpc>
                <a:spcPct val="130000"/>
              </a:lnSpc>
              <a:buSzPct val="125000"/>
              <a:defRPr sz="3400" b="0">
                <a:solidFill>
                  <a:srgbClr val="FFFFFF"/>
                </a:solidFill>
                <a:latin typeface="Arial"/>
                <a:ea typeface="Arial"/>
                <a:cs typeface="Arial"/>
                <a:sym typeface="Arial"/>
              </a:defRPr>
            </a:pPr>
            <a:endParaRPr lang="en-US" dirty="0"/>
          </a:p>
        </p:txBody>
      </p:sp>
      <p:sp>
        <p:nvSpPr>
          <p:cNvPr id="445" name="Packaging Life-Cycle"/>
          <p:cNvSpPr txBox="1"/>
          <p:nvPr/>
        </p:nvSpPr>
        <p:spPr>
          <a:xfrm>
            <a:off x="927504" y="1644361"/>
            <a:ext cx="14979246" cy="80522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10000"/>
              </a:lnSpc>
              <a:defRPr sz="4500">
                <a:solidFill>
                  <a:srgbClr val="7A7D81"/>
                </a:solidFill>
                <a:latin typeface="Arial"/>
                <a:ea typeface="Arial"/>
                <a:cs typeface="Arial"/>
                <a:sym typeface="Arial"/>
              </a:defRPr>
            </a:lvl1pPr>
          </a:lstStyle>
          <a:p>
            <a:endParaRPr dirty="0">
              <a:solidFill>
                <a:schemeClr val="bg1"/>
              </a:solidFill>
            </a:endParaRPr>
          </a:p>
        </p:txBody>
      </p:sp>
      <p:sp>
        <p:nvSpPr>
          <p:cNvPr id="444" name="Material Manufacturer"/>
          <p:cNvSpPr txBox="1"/>
          <p:nvPr/>
        </p:nvSpPr>
        <p:spPr>
          <a:xfrm>
            <a:off x="389682" y="6919535"/>
            <a:ext cx="564257"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0" algn="l" defTabSz="457200">
              <a:buSzPct val="85000"/>
              <a:defRPr sz="3900" b="0">
                <a:solidFill>
                  <a:srgbClr val="7A7D81"/>
                </a:solidFill>
                <a:latin typeface="Arial"/>
                <a:ea typeface="Arial"/>
                <a:cs typeface="Arial"/>
                <a:sym typeface="Arial"/>
              </a:defRPr>
            </a:pPr>
            <a:r>
              <a:rPr lang="en-US" sz="3600" dirty="0">
                <a:solidFill>
                  <a:srgbClr val="00B16B"/>
                </a:solidFill>
              </a:rPr>
              <a:t>	</a:t>
            </a:r>
            <a:endParaRPr lang="en-US" sz="3600" dirty="0">
              <a:solidFill>
                <a:schemeClr val="bg1"/>
              </a:solidFill>
            </a:endParaRPr>
          </a:p>
        </p:txBody>
      </p:sp>
      <p:sp>
        <p:nvSpPr>
          <p:cNvPr id="4" name="TextBox 3">
            <a:extLst>
              <a:ext uri="{FF2B5EF4-FFF2-40B4-BE49-F238E27FC236}">
                <a16:creationId xmlns:a16="http://schemas.microsoft.com/office/drawing/2014/main" id="{4B6E10B8-890C-4262-A1CE-51ADFE3AE710}"/>
              </a:ext>
            </a:extLst>
          </p:cNvPr>
          <p:cNvSpPr txBox="1"/>
          <p:nvPr/>
        </p:nvSpPr>
        <p:spPr>
          <a:xfrm>
            <a:off x="459689" y="1542588"/>
            <a:ext cx="10805817" cy="9520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kumimoji="0" lang="en-IE" sz="3600" b="1" i="0" u="none" strike="noStrike" cap="none" spc="0" normalizeH="0" baseline="0" dirty="0">
                <a:ln>
                  <a:noFill/>
                </a:ln>
                <a:solidFill>
                  <a:schemeClr val="bg1"/>
                </a:solidFill>
                <a:effectLst/>
                <a:uFillTx/>
                <a:latin typeface="Arial"/>
                <a:ea typeface="Helvetica Neue"/>
                <a:cs typeface="Helvetica Neue"/>
                <a:sym typeface="Helvetica Neue"/>
              </a:rPr>
              <a:t>Excel file to be completed as part of Registration</a:t>
            </a:r>
            <a:r>
              <a:rPr lang="en-IE" sz="3600" dirty="0">
                <a:solidFill>
                  <a:schemeClr val="bg1"/>
                </a:solidFill>
                <a:latin typeface="Arial"/>
              </a:rPr>
              <a:t>. </a:t>
            </a:r>
          </a:p>
          <a:p>
            <a:pPr marL="0" marR="0" indent="0" algn="l" defTabSz="825500" rtl="0" fontAlgn="auto" latinLnBrk="0" hangingPunct="0">
              <a:lnSpc>
                <a:spcPct val="100000"/>
              </a:lnSpc>
              <a:spcBef>
                <a:spcPts val="0"/>
              </a:spcBef>
              <a:spcAft>
                <a:spcPts val="0"/>
              </a:spcAft>
              <a:buClrTx/>
              <a:buSzTx/>
              <a:buFontTx/>
              <a:buNone/>
              <a:tabLst/>
            </a:pPr>
            <a:endParaRPr lang="en-IE" sz="3600" b="1" i="0" u="none" strike="noStrike" cap="none" spc="0" normalizeH="0" baseline="0" dirty="0">
              <a:ln>
                <a:noFill/>
              </a:ln>
              <a:solidFill>
                <a:schemeClr val="bg1"/>
              </a:solidFill>
              <a:effectLst/>
              <a:uFillTx/>
              <a:latin typeface="Arial"/>
              <a:ea typeface="Helvetica Neue"/>
              <a:cs typeface="Helvetica Neue"/>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IE" sz="3600" dirty="0">
                <a:solidFill>
                  <a:schemeClr val="bg1"/>
                </a:solidFill>
                <a:latin typeface="Arial"/>
              </a:rPr>
              <a:t>Calculation of fees can be seen once figures are entered.</a:t>
            </a:r>
          </a:p>
          <a:p>
            <a:pPr marL="0" marR="0" indent="0" algn="l" defTabSz="825500" rtl="0" fontAlgn="auto" latinLnBrk="0" hangingPunct="0">
              <a:lnSpc>
                <a:spcPct val="100000"/>
              </a:lnSpc>
              <a:spcBef>
                <a:spcPts val="0"/>
              </a:spcBef>
              <a:spcAft>
                <a:spcPts val="0"/>
              </a:spcAft>
              <a:buClrTx/>
              <a:buSzTx/>
              <a:buFontTx/>
              <a:buNone/>
              <a:tabLst/>
            </a:pPr>
            <a:endParaRPr lang="en-IE" sz="3600" b="1" i="0" u="none" strike="noStrike" cap="none" spc="0" normalizeH="0" baseline="0" dirty="0">
              <a:ln>
                <a:noFill/>
              </a:ln>
              <a:solidFill>
                <a:schemeClr val="bg1"/>
              </a:solidFill>
              <a:effectLst/>
              <a:uFillTx/>
              <a:latin typeface="Arial"/>
              <a:ea typeface="Helvetica Neue"/>
              <a:cs typeface="Helvetica Neue"/>
            </a:endParaRPr>
          </a:p>
          <a:p>
            <a:pPr marL="457200" indent="-457200" algn="l">
              <a:buFont typeface="Arial" panose="020B0604020202020204" pitchFamily="34" charset="0"/>
              <a:buChar char="•"/>
            </a:pPr>
            <a:r>
              <a:rPr kumimoji="0" lang="en-IE" sz="3600" b="1" i="0" u="none" strike="noStrike" cap="none" spc="0" normalizeH="0" baseline="0" dirty="0">
                <a:ln>
                  <a:noFill/>
                </a:ln>
                <a:solidFill>
                  <a:schemeClr val="bg1"/>
                </a:solidFill>
                <a:effectLst/>
                <a:uFillTx/>
                <a:latin typeface="Arial"/>
                <a:ea typeface="Helvetica Neue"/>
                <a:cs typeface="Helvetica Neue"/>
                <a:sym typeface="Helvetica Neue"/>
              </a:rPr>
              <a:t>A fully completed form needs to be submitted to Repak for approval before final costs can be determined</a:t>
            </a:r>
            <a:r>
              <a:rPr lang="en-IE" sz="3600" dirty="0">
                <a:solidFill>
                  <a:schemeClr val="bg1"/>
                </a:solidFill>
                <a:latin typeface="Arial"/>
              </a:rPr>
              <a:t>.</a:t>
            </a:r>
            <a:endParaRPr lang="en-IE" sz="3600" b="1" i="0" u="none" strike="noStrike" cap="none" spc="0" normalizeH="0" baseline="0" dirty="0">
              <a:ln>
                <a:noFill/>
              </a:ln>
              <a:solidFill>
                <a:schemeClr val="bg1"/>
              </a:solidFill>
              <a:effectLst/>
              <a:uFillTx/>
              <a:latin typeface="Arial"/>
              <a:ea typeface="Helvetica Neue"/>
              <a:cs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lang="en-IE" sz="3600" dirty="0">
              <a:solidFill>
                <a:schemeClr val="bg1"/>
              </a:solidFill>
              <a:latin typeface="Arial"/>
            </a:endParaRPr>
          </a:p>
          <a:p>
            <a:pPr marL="457200" indent="-457200" algn="l">
              <a:buFont typeface="Arial" panose="020B0604020202020204" pitchFamily="34" charset="0"/>
              <a:buChar char="•"/>
            </a:pPr>
            <a:r>
              <a:rPr kumimoji="0" lang="en-IE" sz="3600" b="1" i="0" u="none" strike="noStrike" cap="none" spc="0" normalizeH="0" baseline="0" dirty="0">
                <a:ln>
                  <a:noFill/>
                </a:ln>
                <a:solidFill>
                  <a:schemeClr val="bg1"/>
                </a:solidFill>
                <a:effectLst/>
                <a:uFillTx/>
                <a:latin typeface="Arial"/>
                <a:ea typeface="Helvetica Neue"/>
                <a:cs typeface="Helvetica Neue"/>
                <a:sym typeface="Helvetica Neue"/>
              </a:rPr>
              <a:t>Reporting Broken into 2 Main Sections.</a:t>
            </a:r>
            <a:r>
              <a:rPr lang="en-IE" sz="3600" dirty="0">
                <a:solidFill>
                  <a:schemeClr val="bg1"/>
                </a:solidFill>
                <a:latin typeface="Arial"/>
              </a:rPr>
              <a:t> </a:t>
            </a:r>
            <a:endParaRPr lang="en-IE" sz="3600" b="1" i="0" u="none" strike="noStrike" cap="none" spc="0" normalizeH="0" baseline="0" dirty="0">
              <a:ln>
                <a:noFill/>
              </a:ln>
              <a:solidFill>
                <a:schemeClr val="bg1"/>
              </a:solidFill>
              <a:effectLst/>
              <a:uFillTx/>
              <a:latin typeface="Arial"/>
              <a:ea typeface="Helvetica Neue"/>
              <a:cs typeface="Helvetica Neue"/>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IE" sz="3600" b="1" i="0" u="none" strike="noStrike" cap="none" spc="0" normalizeH="0" baseline="0" dirty="0">
              <a:ln>
                <a:noFill/>
              </a:ln>
              <a:solidFill>
                <a:schemeClr val="bg1"/>
              </a:solidFill>
              <a:effectLst/>
              <a:uFillTx/>
              <a:latin typeface="Arial"/>
              <a:ea typeface="Helvetica Neue"/>
              <a:cs typeface="Helvetica Neue"/>
            </a:endParaRPr>
          </a:p>
          <a:p>
            <a:pPr marL="457200" indent="-457200" algn="l">
              <a:buFont typeface="Arial" panose="020B0604020202020204" pitchFamily="34" charset="0"/>
              <a:buChar char="•"/>
            </a:pPr>
            <a:r>
              <a:rPr lang="en-IE" sz="3600" dirty="0">
                <a:solidFill>
                  <a:schemeClr val="bg1"/>
                </a:solidFill>
                <a:latin typeface="Arial"/>
              </a:rPr>
              <a:t>Shared Responsibility of fees.</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IE" sz="3600" b="1" i="0" u="none" strike="noStrike" cap="none" spc="0" normalizeH="0" baseline="0" dirty="0">
              <a:ln>
                <a:noFill/>
              </a:ln>
              <a:solidFill>
                <a:schemeClr val="bg1"/>
              </a:solidFill>
              <a:effectLst/>
              <a:uFillTx/>
              <a:latin typeface="Arial"/>
              <a:ea typeface="Helvetica Neue"/>
              <a:cs typeface="Helvetica Neue"/>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IE" sz="3600" b="1" i="0" u="none" strike="noStrike" cap="none" spc="0" normalizeH="0" baseline="0" dirty="0">
                <a:ln>
                  <a:noFill/>
                </a:ln>
                <a:solidFill>
                  <a:schemeClr val="bg1"/>
                </a:solidFill>
                <a:effectLst/>
                <a:uFillTx/>
                <a:latin typeface="Arial"/>
                <a:ea typeface="Helvetica Neue"/>
                <a:cs typeface="Helvetica Neue"/>
                <a:sym typeface="Helvetica Neue"/>
              </a:rPr>
              <a:t>Packaging needs to be identified as</a:t>
            </a:r>
            <a:endParaRPr lang="en-IE" sz="3600" b="1" i="0" u="none" strike="noStrike" cap="none" spc="0" normalizeH="0" baseline="0" dirty="0">
              <a:ln>
                <a:noFill/>
              </a:ln>
              <a:solidFill>
                <a:schemeClr val="bg1"/>
              </a:solidFill>
              <a:effectLst/>
              <a:uFillTx/>
              <a:latin typeface="Arial"/>
              <a:ea typeface="Helvetica Neue"/>
              <a:cs typeface="Helvetica Neue"/>
            </a:endParaRPr>
          </a:p>
          <a:p>
            <a:pPr lvl="4" indent="0" algn="l"/>
            <a:r>
              <a:rPr lang="en-IE" sz="3600" dirty="0">
                <a:solidFill>
                  <a:schemeClr val="accent1">
                    <a:lumMod val="60000"/>
                    <a:lumOff val="40000"/>
                  </a:schemeClr>
                </a:solidFill>
                <a:latin typeface="Arial"/>
              </a:rPr>
              <a:t>	</a:t>
            </a:r>
            <a:r>
              <a:rPr lang="en-IE" sz="3600" dirty="0">
                <a:solidFill>
                  <a:schemeClr val="bg1"/>
                </a:solidFill>
                <a:latin typeface="Arial"/>
              </a:rPr>
              <a:t>- </a:t>
            </a:r>
            <a:r>
              <a:rPr kumimoji="0" lang="en-IE" sz="3600" b="1" i="0" u="none" strike="noStrike" cap="none" spc="0" normalizeH="0" baseline="0" dirty="0">
                <a:ln>
                  <a:noFill/>
                </a:ln>
                <a:solidFill>
                  <a:schemeClr val="bg1"/>
                </a:solidFill>
                <a:effectLst/>
                <a:uFillTx/>
                <a:latin typeface="Arial"/>
                <a:ea typeface="Helvetica Neue"/>
                <a:cs typeface="Helvetica Neue"/>
                <a:sym typeface="Helvetica Neue"/>
              </a:rPr>
              <a:t>Irish Sourced</a:t>
            </a:r>
            <a:r>
              <a:rPr lang="en-IE" sz="3600" dirty="0">
                <a:solidFill>
                  <a:schemeClr val="bg1"/>
                </a:solidFill>
                <a:latin typeface="Arial"/>
              </a:rPr>
              <a:t> </a:t>
            </a:r>
            <a:endParaRPr lang="en-IE" sz="3600" b="1" i="0" u="none" strike="noStrike" cap="none" spc="0" normalizeH="0" baseline="0" dirty="0">
              <a:ln>
                <a:noFill/>
              </a:ln>
              <a:solidFill>
                <a:schemeClr val="bg1"/>
              </a:solidFill>
              <a:effectLst/>
              <a:uFillTx/>
              <a:latin typeface="Arial"/>
              <a:ea typeface="Helvetica Neue"/>
              <a:cs typeface="Helvetica Neue"/>
            </a:endParaRPr>
          </a:p>
          <a:p>
            <a:pPr lvl="2" indent="0" algn="l"/>
            <a:r>
              <a:rPr lang="en-IE" sz="3600" dirty="0">
                <a:solidFill>
                  <a:schemeClr val="bg1"/>
                </a:solidFill>
                <a:latin typeface="Arial"/>
              </a:rPr>
              <a:t>	- Imported </a:t>
            </a:r>
            <a:endParaRPr lang="en-IE" sz="3600" b="1" i="0" u="none" strike="noStrike" cap="none" spc="0" normalizeH="0" baseline="0" dirty="0">
              <a:ln>
                <a:noFill/>
              </a:ln>
              <a:solidFill>
                <a:schemeClr val="bg1"/>
              </a:solidFill>
              <a:effectLst/>
              <a:uFillTx/>
              <a:latin typeface="Arial"/>
              <a:ea typeface="Helvetica Neue"/>
              <a:cs typeface="Helvetica Neue"/>
            </a:endParaRPr>
          </a:p>
        </p:txBody>
      </p:sp>
      <p:sp>
        <p:nvSpPr>
          <p:cNvPr id="2" name="Slide Number Placeholder 1">
            <a:extLst>
              <a:ext uri="{FF2B5EF4-FFF2-40B4-BE49-F238E27FC236}">
                <a16:creationId xmlns:a16="http://schemas.microsoft.com/office/drawing/2014/main" id="{3B9073EB-BC3B-2D30-9E6A-268F11CD511B}"/>
              </a:ext>
            </a:extLst>
          </p:cNvPr>
          <p:cNvSpPr>
            <a:spLocks noGrp="1"/>
          </p:cNvSpPr>
          <p:nvPr>
            <p:ph type="sldNum" sz="quarter" idx="2"/>
          </p:nvPr>
        </p:nvSpPr>
        <p:spPr/>
        <p:txBody>
          <a:bodyPr/>
          <a:lstStyle/>
          <a:p>
            <a:fld id="{86CB4B4D-7CA3-9044-876B-883B54F8677D}" type="slidenum">
              <a:rPr lang="en-IE" smtClean="0"/>
              <a:t>35</a:t>
            </a:fld>
            <a:endParaRPr lang="en-IE"/>
          </a:p>
        </p:txBody>
      </p:sp>
      <p:sp>
        <p:nvSpPr>
          <p:cNvPr id="7" name="TextBox 6">
            <a:extLst>
              <a:ext uri="{FF2B5EF4-FFF2-40B4-BE49-F238E27FC236}">
                <a16:creationId xmlns:a16="http://schemas.microsoft.com/office/drawing/2014/main" id="{4BEE84C4-E1A7-64E1-5475-8ADE94C8AAF6}"/>
              </a:ext>
            </a:extLst>
          </p:cNvPr>
          <p:cNvSpPr txBox="1"/>
          <p:nvPr/>
        </p:nvSpPr>
        <p:spPr>
          <a:xfrm>
            <a:off x="193928" y="290886"/>
            <a:ext cx="1279010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IE" sz="5400" b="1" i="0" u="none" strike="noStrike" cap="none" spc="0" normalizeH="0" baseline="0" dirty="0">
                <a:ln>
                  <a:noFill/>
                </a:ln>
                <a:solidFill>
                  <a:srgbClr val="009E5E"/>
                </a:solidFill>
                <a:effectLst/>
                <a:uFillTx/>
                <a:latin typeface="Arial"/>
                <a:ea typeface="Helvetica Neue"/>
                <a:cs typeface="Helvetica Neue"/>
                <a:sym typeface="Helvetica Neue"/>
              </a:rPr>
              <a:t>New Member Packaging File</a:t>
            </a:r>
            <a:r>
              <a:rPr lang="en-IE" sz="5400" dirty="0">
                <a:solidFill>
                  <a:srgbClr val="009E5E"/>
                </a:solidFill>
                <a:latin typeface="Arial"/>
              </a:rPr>
              <a:t> </a:t>
            </a:r>
            <a:endParaRPr lang="en-IE" sz="5400" b="1" i="0" u="none" strike="noStrike" cap="none" spc="0" normalizeH="0" baseline="0" dirty="0">
              <a:ln>
                <a:noFill/>
              </a:ln>
              <a:solidFill>
                <a:srgbClr val="009E5E"/>
              </a:solidFill>
              <a:effectLst/>
              <a:uFillTx/>
              <a:latin typeface="Arial"/>
              <a:ea typeface="Helvetica Neue"/>
              <a:cs typeface="Helvetica Neue"/>
            </a:endParaRPr>
          </a:p>
        </p:txBody>
      </p:sp>
      <p:pic>
        <p:nvPicPr>
          <p:cNvPr id="3" name="Picture 2" descr="A screenshot of a computer screen&#10;&#10;Description automatically generated">
            <a:extLst>
              <a:ext uri="{FF2B5EF4-FFF2-40B4-BE49-F238E27FC236}">
                <a16:creationId xmlns:a16="http://schemas.microsoft.com/office/drawing/2014/main" id="{6C588714-9E5B-40D3-AA88-24AD2AB49994}"/>
              </a:ext>
            </a:extLst>
          </p:cNvPr>
          <p:cNvPicPr>
            <a:picLocks noChangeAspect="1"/>
          </p:cNvPicPr>
          <p:nvPr/>
        </p:nvPicPr>
        <p:blipFill>
          <a:blip r:embed="rId5"/>
          <a:stretch>
            <a:fillRect/>
          </a:stretch>
        </p:blipFill>
        <p:spPr>
          <a:xfrm>
            <a:off x="11661869" y="1643973"/>
            <a:ext cx="11656827" cy="9339284"/>
          </a:xfrm>
          <a:prstGeom prst="rect">
            <a:avLst/>
          </a:prstGeom>
        </p:spPr>
      </p:pic>
    </p:spTree>
    <p:extLst>
      <p:ext uri="{BB962C8B-B14F-4D97-AF65-F5344CB8AC3E}">
        <p14:creationId xmlns:p14="http://schemas.microsoft.com/office/powerpoint/2010/main" val="17362138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84000" cy="13716000"/>
          </a:xfrm>
          <a:prstGeom prst="rect">
            <a:avLst/>
          </a:prstGeom>
          <a:ln w="12700">
            <a:miter lim="400000"/>
          </a:ln>
        </p:spPr>
      </p:pic>
      <p:sp>
        <p:nvSpPr>
          <p:cNvPr id="255" name="Rectangle"/>
          <p:cNvSpPr/>
          <p:nvPr/>
        </p:nvSpPr>
        <p:spPr>
          <a:xfrm>
            <a:off x="2692026" y="526110"/>
            <a:ext cx="18987247" cy="11559403"/>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dirty="0"/>
          </a:p>
        </p:txBody>
      </p:sp>
      <p:sp>
        <p:nvSpPr>
          <p:cNvPr id="256" name="Rectangle"/>
          <p:cNvSpPr/>
          <p:nvPr/>
        </p:nvSpPr>
        <p:spPr>
          <a:xfrm>
            <a:off x="0" y="12172810"/>
            <a:ext cx="24553334" cy="1854930"/>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pic>
        <p:nvPicPr>
          <p:cNvPr id="257" name="RPK_Logo_No_Strap_White_RGB.png" descr="RPK_Logo_No_Strap_White_RGB.png"/>
          <p:cNvPicPr>
            <a:picLocks noChangeAspect="1"/>
          </p:cNvPicPr>
          <p:nvPr/>
        </p:nvPicPr>
        <p:blipFill>
          <a:blip r:embed="rId3"/>
          <a:stretch>
            <a:fillRect/>
          </a:stretch>
        </p:blipFill>
        <p:spPr>
          <a:xfrm>
            <a:off x="19950997" y="12643918"/>
            <a:ext cx="3712770" cy="659256"/>
          </a:xfrm>
          <a:prstGeom prst="rect">
            <a:avLst/>
          </a:prstGeom>
          <a:ln w="12700">
            <a:miter lim="400000"/>
          </a:ln>
        </p:spPr>
      </p:pic>
      <p:pic>
        <p:nvPicPr>
          <p:cNvPr id="258" name="Image" descr="Image"/>
          <p:cNvPicPr>
            <a:picLocks noChangeAspect="1"/>
          </p:cNvPicPr>
          <p:nvPr/>
        </p:nvPicPr>
        <p:blipFill>
          <a:blip r:embed="rId4"/>
          <a:stretch>
            <a:fillRect/>
          </a:stretch>
        </p:blipFill>
        <p:spPr>
          <a:xfrm>
            <a:off x="776825" y="12757202"/>
            <a:ext cx="4539234" cy="432688"/>
          </a:xfrm>
          <a:prstGeom prst="rect">
            <a:avLst/>
          </a:prstGeom>
          <a:ln w="12700">
            <a:miter lim="400000"/>
          </a:ln>
        </p:spPr>
      </p:pic>
      <p:sp>
        <p:nvSpPr>
          <p:cNvPr id="260" name="If an ROI company is packing products into your branded packaging,…"/>
          <p:cNvSpPr txBox="1"/>
          <p:nvPr/>
        </p:nvSpPr>
        <p:spPr>
          <a:xfrm>
            <a:off x="3567887" y="2250880"/>
            <a:ext cx="16383110" cy="942129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ct val="107000"/>
              </a:lnSpc>
              <a:spcAft>
                <a:spcPts val="800"/>
              </a:spcAft>
            </a:pPr>
            <a:r>
              <a:rPr lang="en-US"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The following rules apply to your business in relation to the reporting of packaging associated with contract packing activities if you: </a:t>
            </a:r>
            <a:endParaRPr lang="en-IE"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endParaRPr lang="en-US"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l">
              <a:lnSpc>
                <a:spcPct val="107000"/>
              </a:lnSpc>
              <a:spcAft>
                <a:spcPts val="800"/>
              </a:spcAft>
              <a:buFontTx/>
              <a:buChar char="-"/>
            </a:pPr>
            <a:r>
              <a:rPr lang="en-US"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Currently avail of the services of a contract packer based in the Republic of Ireland (ROI)</a:t>
            </a:r>
          </a:p>
          <a:p>
            <a:pPr algn="l">
              <a:lnSpc>
                <a:spcPct val="107000"/>
              </a:lnSpc>
              <a:spcAft>
                <a:spcPts val="800"/>
              </a:spcAft>
            </a:pPr>
            <a:endParaRPr lang="en-US" sz="40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US" sz="40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    and/or</a:t>
            </a:r>
            <a:endParaRPr lang="en-IE"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endParaRPr lang="en-US"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US"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 Currently provide contract packing services to another business located in the Republic of Ireland (ROI). </a:t>
            </a:r>
            <a:endParaRPr lang="en-IE" sz="40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IE" sz="3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IE" sz="40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Contract Packing activities counts towards the 10 tonne threshold.</a:t>
            </a: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3" name="Contract Packing (ROI Only)"/>
          <p:cNvSpPr txBox="1"/>
          <p:nvPr/>
        </p:nvSpPr>
        <p:spPr>
          <a:xfrm>
            <a:off x="3393613" y="1087868"/>
            <a:ext cx="16116299" cy="8708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pPr algn="ctr"/>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Contract Packing</a:t>
            </a:r>
            <a:endParaRPr lang="en-IE" sz="42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262ECD0-C400-E89F-D807-4EBEAFA15516}"/>
              </a:ext>
            </a:extLst>
          </p:cNvPr>
          <p:cNvSpPr>
            <a:spLocks noGrp="1"/>
          </p:cNvSpPr>
          <p:nvPr>
            <p:ph type="sldNum" sz="quarter" idx="2"/>
          </p:nvPr>
        </p:nvSpPr>
        <p:spPr/>
        <p:txBody>
          <a:bodyPr/>
          <a:lstStyle/>
          <a:p>
            <a:fld id="{86CB4B4D-7CA3-9044-876B-883B54F8677D}" type="slidenum">
              <a:rPr lang="en-IE" smtClean="0"/>
              <a:t>36</a:t>
            </a:fld>
            <a:endParaRPr lang="en-IE"/>
          </a:p>
        </p:txBody>
      </p:sp>
    </p:spTree>
    <p:extLst>
      <p:ext uri="{BB962C8B-B14F-4D97-AF65-F5344CB8AC3E}">
        <p14:creationId xmlns:p14="http://schemas.microsoft.com/office/powerpoint/2010/main" val="321440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75762" cy="13715999"/>
          </a:xfrm>
          <a:prstGeom prst="rect">
            <a:avLst/>
          </a:prstGeom>
          <a:ln w="12700">
            <a:miter lim="400000"/>
          </a:ln>
        </p:spPr>
      </p:pic>
      <p:sp>
        <p:nvSpPr>
          <p:cNvPr id="255" name="Rectangle"/>
          <p:cNvSpPr/>
          <p:nvPr/>
        </p:nvSpPr>
        <p:spPr>
          <a:xfrm>
            <a:off x="1152920" y="655546"/>
            <a:ext cx="18189012" cy="10583804"/>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60" name="If an ROI company is packing products into your branded packaging,…"/>
          <p:cNvSpPr txBox="1"/>
          <p:nvPr/>
        </p:nvSpPr>
        <p:spPr>
          <a:xfrm>
            <a:off x="2734721" y="1701320"/>
            <a:ext cx="15032839" cy="88468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nSpc>
                <a:spcPct val="107000"/>
              </a:lnSpc>
              <a:spcAft>
                <a:spcPts val="800"/>
              </a:spcAft>
            </a:pPr>
            <a:endParaRPr lang="en-US" sz="3900" i="0" dirty="0">
              <a:solidFill>
                <a:schemeClr val="bg1"/>
              </a:solidFill>
              <a:effectLst/>
              <a:latin typeface="Arial" panose="020B0604020202020204" pitchFamily="34" charset="0"/>
            </a:endParaRPr>
          </a:p>
          <a:p>
            <a:pPr marL="571500" lvl="4" indent="-571500" algn="just">
              <a:lnSpc>
                <a:spcPct val="150000"/>
              </a:lnSpc>
              <a:spcAft>
                <a:spcPts val="800"/>
              </a:spcAft>
              <a:buFont typeface="Wingdings" panose="05000000000000000000" pitchFamily="2" charset="2"/>
              <a:buChar char="ü"/>
            </a:pPr>
            <a:r>
              <a:rPr lang="en-US" sz="3900" i="0" dirty="0">
                <a:solidFill>
                  <a:schemeClr val="bg1"/>
                </a:solidFill>
                <a:effectLst/>
                <a:latin typeface="Arial"/>
              </a:rPr>
              <a:t>Manufacture and/</a:t>
            </a:r>
            <a:r>
              <a:rPr lang="en-US" sz="3900" dirty="0">
                <a:solidFill>
                  <a:schemeClr val="bg1"/>
                </a:solidFill>
                <a:latin typeface="Arial"/>
              </a:rPr>
              <a:t>or</a:t>
            </a:r>
            <a:r>
              <a:rPr lang="en-US" sz="3900" i="0" dirty="0">
                <a:solidFill>
                  <a:schemeClr val="bg1"/>
                </a:solidFill>
                <a:effectLst/>
                <a:latin typeface="Arial"/>
              </a:rPr>
              <a:t> pack goods for another </a:t>
            </a:r>
            <a:r>
              <a:rPr lang="en-US" sz="3900" dirty="0">
                <a:solidFill>
                  <a:schemeClr val="bg1"/>
                </a:solidFill>
                <a:latin typeface="Arial"/>
              </a:rPr>
              <a:t>ROI business</a:t>
            </a:r>
            <a:endParaRPr lang="en-US" sz="3900" i="0" dirty="0">
              <a:solidFill>
                <a:schemeClr val="bg1"/>
              </a:solidFill>
              <a:effectLst/>
              <a:latin typeface="Arial" panose="020B0604020202020204" pitchFamily="34" charset="0"/>
            </a:endParaRPr>
          </a:p>
          <a:p>
            <a:pPr marL="571500" lvl="4" indent="-571500" algn="just">
              <a:lnSpc>
                <a:spcPct val="150000"/>
              </a:lnSpc>
              <a:spcAft>
                <a:spcPts val="800"/>
              </a:spcAft>
              <a:buFont typeface="Wingdings" panose="05000000000000000000" pitchFamily="2" charset="2"/>
              <a:buChar char="ü"/>
            </a:pPr>
            <a:r>
              <a:rPr lang="en-US" sz="3900" i="0" dirty="0">
                <a:solidFill>
                  <a:schemeClr val="bg1"/>
                </a:solidFill>
                <a:effectLst/>
                <a:latin typeface="Arial"/>
              </a:rPr>
              <a:t>Pack or repack goods on behalf of another </a:t>
            </a:r>
            <a:r>
              <a:rPr lang="en-US" sz="3900" dirty="0">
                <a:solidFill>
                  <a:schemeClr val="bg1"/>
                </a:solidFill>
                <a:latin typeface="Arial"/>
              </a:rPr>
              <a:t>ROI business</a:t>
            </a:r>
            <a:endParaRPr lang="en-US" sz="3900" i="0" dirty="0">
              <a:solidFill>
                <a:schemeClr val="bg1"/>
              </a:solidFill>
              <a:effectLst/>
              <a:latin typeface="Arial" panose="020B0604020202020204" pitchFamily="34" charset="0"/>
            </a:endParaRPr>
          </a:p>
          <a:p>
            <a:pPr marL="571500" lvl="4" indent="-571500" algn="just">
              <a:lnSpc>
                <a:spcPct val="150000"/>
              </a:lnSpc>
              <a:spcAft>
                <a:spcPts val="800"/>
              </a:spcAft>
              <a:buFont typeface="Wingdings" panose="05000000000000000000" pitchFamily="2" charset="2"/>
              <a:buChar char="ü"/>
            </a:pPr>
            <a:r>
              <a:rPr lang="en-US" sz="3900" dirty="0">
                <a:solidFill>
                  <a:schemeClr val="bg1"/>
                </a:solidFill>
                <a:latin typeface="Arial"/>
              </a:rPr>
              <a:t>Provide 3</a:t>
            </a:r>
            <a:r>
              <a:rPr lang="en-US" sz="3900" baseline="30000" dirty="0">
                <a:solidFill>
                  <a:schemeClr val="bg1"/>
                </a:solidFill>
                <a:latin typeface="Arial"/>
              </a:rPr>
              <a:t>rd</a:t>
            </a:r>
            <a:r>
              <a:rPr lang="en-US" sz="3900" dirty="0">
                <a:solidFill>
                  <a:schemeClr val="bg1"/>
                </a:solidFill>
                <a:latin typeface="Arial"/>
              </a:rPr>
              <a:t> Party Logistics f</a:t>
            </a:r>
            <a:r>
              <a:rPr lang="en-US" sz="3900" i="0" dirty="0">
                <a:solidFill>
                  <a:schemeClr val="bg1"/>
                </a:solidFill>
                <a:effectLst/>
                <a:latin typeface="Arial"/>
              </a:rPr>
              <a:t>ulfilment services </a:t>
            </a:r>
            <a:r>
              <a:rPr lang="en-US" sz="3900" dirty="0">
                <a:solidFill>
                  <a:schemeClr val="bg1"/>
                </a:solidFill>
                <a:latin typeface="Arial"/>
              </a:rPr>
              <a:t>in ROI </a:t>
            </a:r>
            <a:r>
              <a:rPr lang="en-US" sz="3900" i="0" dirty="0">
                <a:solidFill>
                  <a:schemeClr val="bg1"/>
                </a:solidFill>
                <a:effectLst/>
                <a:latin typeface="Arial"/>
              </a:rPr>
              <a:t>(</a:t>
            </a:r>
            <a:r>
              <a:rPr lang="en-US" sz="3900" dirty="0">
                <a:solidFill>
                  <a:schemeClr val="bg1"/>
                </a:solidFill>
                <a:latin typeface="Arial"/>
              </a:rPr>
              <a:t>e.g. warehousing</a:t>
            </a:r>
            <a:r>
              <a:rPr lang="en-US" sz="3900" i="0" dirty="0">
                <a:solidFill>
                  <a:schemeClr val="bg1"/>
                </a:solidFill>
                <a:effectLst/>
                <a:latin typeface="Arial"/>
              </a:rPr>
              <a:t> &amp; pick</a:t>
            </a:r>
            <a:r>
              <a:rPr lang="en-US" sz="3900" dirty="0">
                <a:solidFill>
                  <a:schemeClr val="bg1"/>
                </a:solidFill>
                <a:latin typeface="Arial"/>
              </a:rPr>
              <a:t>/</a:t>
            </a:r>
            <a:r>
              <a:rPr lang="en-US" sz="3900" i="0" dirty="0">
                <a:solidFill>
                  <a:schemeClr val="bg1"/>
                </a:solidFill>
                <a:effectLst/>
                <a:latin typeface="Arial"/>
              </a:rPr>
              <a:t>pack).</a:t>
            </a:r>
          </a:p>
          <a:p>
            <a:pPr marL="571500" lvl="4" indent="-571500" algn="just">
              <a:lnSpc>
                <a:spcPct val="150000"/>
              </a:lnSpc>
              <a:spcAft>
                <a:spcPts val="800"/>
              </a:spcAft>
              <a:buFont typeface="Wingdings" panose="05000000000000000000" pitchFamily="2" charset="2"/>
              <a:buChar char="ü"/>
            </a:pPr>
            <a:r>
              <a:rPr lang="en-US" sz="3900" dirty="0">
                <a:solidFill>
                  <a:schemeClr val="bg1"/>
                </a:solidFill>
                <a:latin typeface="Arial" panose="020B0604020202020204" pitchFamily="34" charset="0"/>
              </a:rPr>
              <a:t>Contract Manufacture for another ROI business</a:t>
            </a:r>
          </a:p>
          <a:p>
            <a:pPr marL="571500" lvl="4" indent="-571500" algn="just">
              <a:lnSpc>
                <a:spcPct val="150000"/>
              </a:lnSpc>
              <a:spcAft>
                <a:spcPts val="800"/>
              </a:spcAft>
              <a:buFont typeface="Wingdings" panose="05000000000000000000" pitchFamily="2" charset="2"/>
              <a:buChar char="ü"/>
            </a:pPr>
            <a:r>
              <a:rPr lang="en-US" sz="3900" i="0" dirty="0">
                <a:solidFill>
                  <a:schemeClr val="bg1"/>
                </a:solidFill>
                <a:effectLst/>
                <a:latin typeface="Arial"/>
              </a:rPr>
              <a:t>Apply </a:t>
            </a:r>
            <a:r>
              <a:rPr lang="en-US" sz="3900" dirty="0">
                <a:solidFill>
                  <a:schemeClr val="bg1"/>
                </a:solidFill>
                <a:latin typeface="Arial"/>
              </a:rPr>
              <a:t>packaging to goods in ROI that they do not own</a:t>
            </a:r>
            <a:endParaRPr lang="en-US" sz="3900" i="0" dirty="0">
              <a:solidFill>
                <a:schemeClr val="bg1"/>
              </a:solidFill>
              <a:effectLst/>
              <a:latin typeface="Arial"/>
            </a:endParaRPr>
          </a:p>
          <a:p>
            <a:pPr marL="571500" lvl="4" indent="-571500" algn="just">
              <a:lnSpc>
                <a:spcPct val="107000"/>
              </a:lnSpc>
              <a:spcAft>
                <a:spcPts val="800"/>
              </a:spcAft>
              <a:buFont typeface="Arial" panose="020B0604020202020204" pitchFamily="34" charset="0"/>
              <a:buChar char="•"/>
            </a:pPr>
            <a:endParaRPr lang="en-US" sz="3900" i="0" dirty="0">
              <a:solidFill>
                <a:schemeClr val="bg1"/>
              </a:solidFill>
              <a:effectLst/>
              <a:latin typeface="Arial" panose="020B0604020202020204" pitchFamily="34" charset="0"/>
            </a:endParaRPr>
          </a:p>
          <a:p>
            <a:pPr algn="just">
              <a:lnSpc>
                <a:spcPct val="107000"/>
              </a:lnSpc>
              <a:spcAft>
                <a:spcPts val="800"/>
              </a:spcAft>
            </a:pPr>
            <a:endParaRPr lang="en-US" sz="3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9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meet any of the above criteria?</a:t>
            </a: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3" name="Contract Packing (ROI Only)"/>
          <p:cNvSpPr txBox="1"/>
          <p:nvPr/>
        </p:nvSpPr>
        <p:spPr>
          <a:xfrm>
            <a:off x="5042068" y="830504"/>
            <a:ext cx="16116299" cy="8708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A Business is a Contract Packer when they … </a:t>
            </a:r>
            <a:r>
              <a:rPr lang="en-IE" sz="4200" dirty="0">
                <a:solidFill>
                  <a:srgbClr val="00B16B"/>
                </a:solidFill>
                <a:latin typeface="Arial" panose="020B0604020202020204" pitchFamily="34" charset="0"/>
                <a:ea typeface="Calibri" panose="020F0502020204030204" pitchFamily="34" charset="0"/>
                <a:cs typeface="Times New Roman" panose="02020603050405020304" pitchFamily="18" charset="0"/>
              </a:rPr>
              <a:t> </a:t>
            </a:r>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 </a:t>
            </a:r>
            <a:endParaRPr lang="en-IE" sz="42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38F542F-7D9D-10C3-E085-EED0952418B0}"/>
              </a:ext>
            </a:extLst>
          </p:cNvPr>
          <p:cNvPicPr>
            <a:picLocks noChangeAspect="1"/>
          </p:cNvPicPr>
          <p:nvPr/>
        </p:nvPicPr>
        <p:blipFill>
          <a:blip r:embed="rId3"/>
          <a:stretch>
            <a:fillRect/>
          </a:stretch>
        </p:blipFill>
        <p:spPr>
          <a:xfrm>
            <a:off x="-8239" y="11984946"/>
            <a:ext cx="24384001" cy="1981200"/>
          </a:xfrm>
          <a:prstGeom prst="rect">
            <a:avLst/>
          </a:prstGeom>
        </p:spPr>
      </p:pic>
      <p:sp>
        <p:nvSpPr>
          <p:cNvPr id="3" name="Slide Number Placeholder 2">
            <a:extLst>
              <a:ext uri="{FF2B5EF4-FFF2-40B4-BE49-F238E27FC236}">
                <a16:creationId xmlns:a16="http://schemas.microsoft.com/office/drawing/2014/main" id="{64FD684A-5179-BA1B-1352-147CDDCF6211}"/>
              </a:ext>
            </a:extLst>
          </p:cNvPr>
          <p:cNvSpPr>
            <a:spLocks noGrp="1"/>
          </p:cNvSpPr>
          <p:nvPr>
            <p:ph type="sldNum" sz="quarter" idx="2"/>
          </p:nvPr>
        </p:nvSpPr>
        <p:spPr/>
        <p:txBody>
          <a:bodyPr/>
          <a:lstStyle/>
          <a:p>
            <a:fld id="{86CB4B4D-7CA3-9044-876B-883B54F8677D}" type="slidenum">
              <a:rPr lang="en-IE" smtClean="0"/>
              <a:t>37</a:t>
            </a:fld>
            <a:endParaRPr lang="en-IE"/>
          </a:p>
        </p:txBody>
      </p:sp>
    </p:spTree>
    <p:extLst>
      <p:ext uri="{BB962C8B-B14F-4D97-AF65-F5344CB8AC3E}">
        <p14:creationId xmlns:p14="http://schemas.microsoft.com/office/powerpoint/2010/main" val="157103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84000" cy="13716000"/>
          </a:xfrm>
          <a:prstGeom prst="rect">
            <a:avLst/>
          </a:prstGeom>
          <a:ln w="12700">
            <a:miter lim="400000"/>
          </a:ln>
        </p:spPr>
      </p:pic>
      <p:sp>
        <p:nvSpPr>
          <p:cNvPr id="255" name="Rectangle"/>
          <p:cNvSpPr/>
          <p:nvPr/>
        </p:nvSpPr>
        <p:spPr>
          <a:xfrm>
            <a:off x="2692026" y="976612"/>
            <a:ext cx="18987247" cy="11141195"/>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dirty="0"/>
          </a:p>
        </p:txBody>
      </p:sp>
      <p:sp>
        <p:nvSpPr>
          <p:cNvPr id="256" name="Rectangle"/>
          <p:cNvSpPr/>
          <p:nvPr/>
        </p:nvSpPr>
        <p:spPr>
          <a:xfrm>
            <a:off x="0" y="12172810"/>
            <a:ext cx="24553334" cy="1854930"/>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pic>
        <p:nvPicPr>
          <p:cNvPr id="257" name="RPK_Logo_No_Strap_White_RGB.png" descr="RPK_Logo_No_Strap_White_RGB.png"/>
          <p:cNvPicPr>
            <a:picLocks noChangeAspect="1"/>
          </p:cNvPicPr>
          <p:nvPr/>
        </p:nvPicPr>
        <p:blipFill>
          <a:blip r:embed="rId3"/>
          <a:stretch>
            <a:fillRect/>
          </a:stretch>
        </p:blipFill>
        <p:spPr>
          <a:xfrm>
            <a:off x="19950997" y="12643918"/>
            <a:ext cx="3712770" cy="659256"/>
          </a:xfrm>
          <a:prstGeom prst="rect">
            <a:avLst/>
          </a:prstGeom>
          <a:ln w="12700">
            <a:miter lim="400000"/>
          </a:ln>
        </p:spPr>
      </p:pic>
      <p:pic>
        <p:nvPicPr>
          <p:cNvPr id="258" name="Image" descr="Image"/>
          <p:cNvPicPr>
            <a:picLocks noChangeAspect="1"/>
          </p:cNvPicPr>
          <p:nvPr/>
        </p:nvPicPr>
        <p:blipFill>
          <a:blip r:embed="rId4"/>
          <a:stretch>
            <a:fillRect/>
          </a:stretch>
        </p:blipFill>
        <p:spPr>
          <a:xfrm>
            <a:off x="776825" y="12757202"/>
            <a:ext cx="4539234" cy="432688"/>
          </a:xfrm>
          <a:prstGeom prst="rect">
            <a:avLst/>
          </a:prstGeom>
          <a:ln w="12700">
            <a:miter lim="400000"/>
          </a:ln>
        </p:spPr>
      </p:pic>
      <p:sp>
        <p:nvSpPr>
          <p:cNvPr id="260" name="If an ROI company is packing products into your branded packaging,…"/>
          <p:cNvSpPr txBox="1"/>
          <p:nvPr/>
        </p:nvSpPr>
        <p:spPr>
          <a:xfrm>
            <a:off x="3343941" y="3874300"/>
            <a:ext cx="16782288" cy="883370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a:lnSpc>
                <a:spcPct val="107000"/>
              </a:lnSpc>
              <a:spcAft>
                <a:spcPts val="800"/>
              </a:spcAft>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determine if you are above the annual threshold you must include all packaging activity carried out by you or on your behalf in your assessment.</a:t>
            </a:r>
          </a:p>
          <a:p>
            <a:pPr algn="just">
              <a:lnSpc>
                <a:spcPct val="107000"/>
              </a:lnSpc>
              <a:spcAft>
                <a:spcPts val="800"/>
              </a:spcAft>
            </a:pPr>
            <a:endPar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Note: </a:t>
            </a:r>
          </a:p>
          <a:p>
            <a:pPr algn="just">
              <a:lnSpc>
                <a:spcPct val="107000"/>
              </a:lnSpc>
              <a:spcAft>
                <a:spcPts val="800"/>
              </a:spcAft>
            </a:pP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rPr>
              <a:t>The Contract Packer is</a:t>
            </a:r>
            <a:r>
              <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financially obligated for all goods packed for any non-Repak Member. </a:t>
            </a:r>
          </a:p>
          <a:p>
            <a:pPr algn="just">
              <a:lnSpc>
                <a:spcPct val="107000"/>
              </a:lnSpc>
              <a:spcAft>
                <a:spcPts val="800"/>
              </a:spcAft>
            </a:pP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rPr>
              <a:t>If the Contract Packer is not a member of Repak the Brandholder reports all Inputs and Outputs.</a:t>
            </a:r>
            <a:endPar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IE" sz="3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rPr>
              <a:t>A list of Repak Members can be found on our  </a:t>
            </a: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rPr>
              <a:t>Member List </a:t>
            </a: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rPr>
              <a:t>on our website. </a:t>
            </a:r>
          </a:p>
          <a:p>
            <a:pPr algn="just">
              <a:lnSpc>
                <a:spcPct val="107000"/>
              </a:lnSpc>
              <a:spcAft>
                <a:spcPts val="800"/>
              </a:spcAft>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IE" sz="39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63" name="Contract Packing (ROI Only)"/>
          <p:cNvSpPr txBox="1"/>
          <p:nvPr/>
        </p:nvSpPr>
        <p:spPr>
          <a:xfrm>
            <a:off x="3343941" y="1039555"/>
            <a:ext cx="17705188" cy="26116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pPr algn="ctr"/>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Contract Packing  </a:t>
            </a:r>
          </a:p>
          <a:p>
            <a:pPr algn="ctr"/>
            <a:r>
              <a:rPr lang="en-IE" sz="4400" u="sng" dirty="0">
                <a:solidFill>
                  <a:schemeClr val="bg1"/>
                </a:solidFill>
                <a:latin typeface="Arial" panose="020B0604020202020204" pitchFamily="34" charset="0"/>
                <a:ea typeface="Calibri" panose="020F0502020204030204" pitchFamily="34" charset="0"/>
                <a:cs typeface="Arial" panose="020B0604020202020204" pitchFamily="34" charset="0"/>
              </a:rPr>
              <a:t>If you are the Contract Packer or if you have a business Contract Packing for you. </a:t>
            </a:r>
          </a:p>
        </p:txBody>
      </p:sp>
      <p:sp>
        <p:nvSpPr>
          <p:cNvPr id="2" name="Slide Number Placeholder 1">
            <a:extLst>
              <a:ext uri="{FF2B5EF4-FFF2-40B4-BE49-F238E27FC236}">
                <a16:creationId xmlns:a16="http://schemas.microsoft.com/office/drawing/2014/main" id="{7262ECD0-C400-E89F-D807-4EBEAFA15516}"/>
              </a:ext>
            </a:extLst>
          </p:cNvPr>
          <p:cNvSpPr>
            <a:spLocks noGrp="1"/>
          </p:cNvSpPr>
          <p:nvPr>
            <p:ph type="sldNum" sz="quarter" idx="2"/>
          </p:nvPr>
        </p:nvSpPr>
        <p:spPr/>
        <p:txBody>
          <a:bodyPr/>
          <a:lstStyle/>
          <a:p>
            <a:fld id="{86CB4B4D-7CA3-9044-876B-883B54F8677D}" type="slidenum">
              <a:rPr lang="en-IE" smtClean="0"/>
              <a:t>38</a:t>
            </a:fld>
            <a:endParaRPr lang="en-IE"/>
          </a:p>
        </p:txBody>
      </p:sp>
    </p:spTree>
    <p:extLst>
      <p:ext uri="{BB962C8B-B14F-4D97-AF65-F5344CB8AC3E}">
        <p14:creationId xmlns:p14="http://schemas.microsoft.com/office/powerpoint/2010/main" val="307323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0"/>
            <a:ext cx="24384000" cy="12384608"/>
          </a:xfrm>
          <a:prstGeom prst="rect">
            <a:avLst/>
          </a:prstGeom>
          <a:ln w="12700">
            <a:miter lim="400000"/>
          </a:ln>
        </p:spPr>
      </p:pic>
      <p:sp>
        <p:nvSpPr>
          <p:cNvPr id="255" name="Rectangle"/>
          <p:cNvSpPr/>
          <p:nvPr/>
        </p:nvSpPr>
        <p:spPr>
          <a:xfrm>
            <a:off x="1752783" y="1135670"/>
            <a:ext cx="18189012" cy="10601406"/>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60" name="If an ROI company is packing products into your branded packaging,…"/>
          <p:cNvSpPr txBox="1"/>
          <p:nvPr/>
        </p:nvSpPr>
        <p:spPr>
          <a:xfrm>
            <a:off x="2182645" y="1582772"/>
            <a:ext cx="17329288" cy="99019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a:lnSpc>
                <a:spcPct val="107000"/>
              </a:lnSpc>
              <a:spcAft>
                <a:spcPts val="800"/>
              </a:spcAft>
            </a:pPr>
            <a:r>
              <a:rPr lang="en-IE" sz="4000" dirty="0">
                <a:solidFill>
                  <a:srgbClr val="00B16B"/>
                </a:solidFill>
                <a:latin typeface="Arial" panose="020B0604020202020204" pitchFamily="34" charset="0"/>
                <a:ea typeface="Calibri" panose="020F0502020204030204" pitchFamily="34" charset="0"/>
                <a:cs typeface="Arial" panose="020B0604020202020204" pitchFamily="34" charset="0"/>
              </a:rPr>
              <a:t>My Business Provides Contract Packing </a:t>
            </a:r>
          </a:p>
          <a:p>
            <a:pPr algn="just">
              <a:lnSpc>
                <a:spcPct val="107000"/>
              </a:lnSpc>
              <a:spcAft>
                <a:spcPts val="800"/>
              </a:spcAft>
            </a:pPr>
            <a:endParaRPr lang="en-IE" sz="3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IE" sz="3200" dirty="0">
                <a:solidFill>
                  <a:schemeClr val="bg1"/>
                </a:solidFill>
                <a:latin typeface="Arial" panose="020B0604020202020204" pitchFamily="34" charset="0"/>
                <a:ea typeface="Calibri" panose="020F0502020204030204" pitchFamily="34" charset="0"/>
                <a:cs typeface="Arial" panose="020B0604020202020204" pitchFamily="34" charset="0"/>
              </a:rPr>
              <a:t>You must r</a:t>
            </a: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eport all Back Door packaging waste in Section 1 of the report form (split by origin as Irish Sourced and Imported). </a:t>
            </a:r>
          </a:p>
          <a:p>
            <a:pPr algn="just">
              <a:lnSpc>
                <a:spcPct val="107000"/>
              </a:lnSpc>
              <a:spcAft>
                <a:spcPts val="800"/>
              </a:spcAft>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will include:</a:t>
            </a:r>
          </a:p>
          <a:p>
            <a:pPr marL="571500" lvl="0" indent="-571500" algn="just">
              <a:lnSpc>
                <a:spcPct val="150000"/>
              </a:lnSpc>
              <a:buFont typeface="Arial" panose="020B0604020202020204" pitchFamily="34" charset="0"/>
              <a:buChar char="•"/>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All packaging removed from raw materials received that arise at your locations.</a:t>
            </a:r>
          </a:p>
          <a:p>
            <a:pPr marL="571500" lvl="0" indent="-571500" algn="just">
              <a:lnSpc>
                <a:spcPct val="150000"/>
              </a:lnSpc>
              <a:buFont typeface="Arial" panose="020B0604020202020204" pitchFamily="34" charset="0"/>
              <a:buChar char="•"/>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All packaging removed from empty packaging received (from both your own packaging and other brands packaging).</a:t>
            </a:r>
          </a:p>
          <a:p>
            <a:pPr marL="571500" lvl="0" indent="-571500" algn="just">
              <a:lnSpc>
                <a:spcPct val="150000"/>
              </a:lnSpc>
              <a:buFont typeface="Arial" panose="020B0604020202020204" pitchFamily="34" charset="0"/>
              <a:buChar char="•"/>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empty packaging applied to your own manufactured goods - branded or plain*. </a:t>
            </a:r>
          </a:p>
          <a:p>
            <a:pPr marL="571500" lvl="0" indent="-571500" algn="just">
              <a:lnSpc>
                <a:spcPct val="150000"/>
              </a:lnSpc>
              <a:buFont typeface="Arial" panose="020B0604020202020204" pitchFamily="34" charset="0"/>
              <a:buChar char="•"/>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empty packaging applied* where your customer is </a:t>
            </a:r>
            <a:r>
              <a:rPr lang="en-IE" sz="3200" b="1" u="sng" dirty="0">
                <a:solidFill>
                  <a:srgbClr val="FFFF00"/>
                </a:solidFill>
                <a:effectLst/>
                <a:latin typeface="Arial" panose="020B0604020202020204" pitchFamily="34" charset="0"/>
                <a:ea typeface="Calibri" panose="020F0502020204030204" pitchFamily="34" charset="0"/>
                <a:cs typeface="Arial" panose="020B0604020202020204" pitchFamily="34" charset="0"/>
              </a:rPr>
              <a:t>not</a:t>
            </a: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member of Repak. </a:t>
            </a:r>
          </a:p>
          <a:p>
            <a:pPr marL="571500" lvl="0" indent="-571500" algn="just">
              <a:lnSpc>
                <a:spcPct val="150000"/>
              </a:lnSpc>
              <a:buFont typeface="Arial" panose="020B0604020202020204" pitchFamily="34" charset="0"/>
              <a:buChar char="•"/>
            </a:pP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3PL services</a:t>
            </a:r>
            <a:r>
              <a:rPr lang="en-IE"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All the existing primary and secondary packaging. Then also all the  transport packaging you apply for another business that is </a:t>
            </a:r>
            <a:r>
              <a:rPr lang="en-IE" sz="32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not</a:t>
            </a:r>
            <a:r>
              <a:rPr lang="en-IE"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 Repak member.</a:t>
            </a:r>
          </a:p>
          <a:p>
            <a:pPr lvl="0" algn="just">
              <a:lnSpc>
                <a:spcPct val="150000"/>
              </a:lnSpc>
            </a:pPr>
            <a:r>
              <a:rPr lang="en-IE" sz="32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pPr>
            <a:r>
              <a:rPr lang="en-IE" sz="3200" dirty="0">
                <a:solidFill>
                  <a:schemeClr val="bg1"/>
                </a:solidFill>
                <a:latin typeface="Arial" panose="020B0604020202020204" pitchFamily="34" charset="0"/>
                <a:ea typeface="Calibri" panose="020F0502020204030204" pitchFamily="34" charset="0"/>
                <a:cs typeface="Arial" panose="020B0604020202020204" pitchFamily="34" charset="0"/>
              </a:rPr>
              <a:t>	 * </a:t>
            </a:r>
            <a:r>
              <a:rPr lang="en-IE"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applies to primary, secondary and transport packaging.</a:t>
            </a:r>
          </a:p>
        </p:txBody>
      </p:sp>
      <p:sp>
        <p:nvSpPr>
          <p:cNvPr id="263" name="Contract Packing (ROI Only)"/>
          <p:cNvSpPr txBox="1"/>
          <p:nvPr/>
        </p:nvSpPr>
        <p:spPr>
          <a:xfrm>
            <a:off x="0" y="-235570"/>
            <a:ext cx="16116299" cy="8708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endParaRPr lang="en-IE" sz="4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415DE12-389D-C7E7-06D2-8C76138F1255}"/>
              </a:ext>
            </a:extLst>
          </p:cNvPr>
          <p:cNvPicPr>
            <a:picLocks noChangeAspect="1"/>
          </p:cNvPicPr>
          <p:nvPr/>
        </p:nvPicPr>
        <p:blipFill>
          <a:blip r:embed="rId3"/>
          <a:stretch>
            <a:fillRect/>
          </a:stretch>
        </p:blipFill>
        <p:spPr>
          <a:xfrm>
            <a:off x="0" y="12100303"/>
            <a:ext cx="24384001" cy="1981200"/>
          </a:xfrm>
          <a:prstGeom prst="rect">
            <a:avLst/>
          </a:prstGeom>
        </p:spPr>
      </p:pic>
      <p:sp>
        <p:nvSpPr>
          <p:cNvPr id="3" name="Slide Number Placeholder 2">
            <a:extLst>
              <a:ext uri="{FF2B5EF4-FFF2-40B4-BE49-F238E27FC236}">
                <a16:creationId xmlns:a16="http://schemas.microsoft.com/office/drawing/2014/main" id="{9F4EE23E-FBBB-C2C0-3205-4A577CF21505}"/>
              </a:ext>
            </a:extLst>
          </p:cNvPr>
          <p:cNvSpPr>
            <a:spLocks noGrp="1"/>
          </p:cNvSpPr>
          <p:nvPr>
            <p:ph type="sldNum" sz="quarter" idx="2"/>
          </p:nvPr>
        </p:nvSpPr>
        <p:spPr/>
        <p:txBody>
          <a:bodyPr/>
          <a:lstStyle/>
          <a:p>
            <a:fld id="{86CB4B4D-7CA3-9044-876B-883B54F8677D}" type="slidenum">
              <a:rPr lang="en-IE" smtClean="0"/>
              <a:t>39</a:t>
            </a:fld>
            <a:endParaRPr lang="en-IE"/>
          </a:p>
        </p:txBody>
      </p:sp>
    </p:spTree>
    <p:extLst>
      <p:ext uri="{BB962C8B-B14F-4D97-AF65-F5344CB8AC3E}">
        <p14:creationId xmlns:p14="http://schemas.microsoft.com/office/powerpoint/2010/main" val="150119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CC76F98C-7651-3CF9-D914-C5E7BA094494}"/>
              </a:ext>
            </a:extLst>
          </p:cNvPr>
          <p:cNvSpPr/>
          <p:nvPr/>
        </p:nvSpPr>
        <p:spPr>
          <a:xfrm>
            <a:off x="930956" y="1518863"/>
            <a:ext cx="23453043" cy="9394302"/>
          </a:xfrm>
          <a:prstGeom prst="rect">
            <a:avLst/>
          </a:prstGeom>
          <a:solidFill>
            <a:srgbClr val="000000">
              <a:alpha val="72475"/>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5" name="shutterstock_554080540.jpeg" descr="shutterstock_554080540.jpeg">
            <a:extLst>
              <a:ext uri="{FF2B5EF4-FFF2-40B4-BE49-F238E27FC236}">
                <a16:creationId xmlns:a16="http://schemas.microsoft.com/office/drawing/2014/main" id="{A5C722F0-6644-4AD4-BF21-FB44A4F2CFC7}"/>
              </a:ext>
            </a:extLst>
          </p:cNvPr>
          <p:cNvPicPr>
            <a:picLocks noChangeAspect="1"/>
          </p:cNvPicPr>
          <p:nvPr/>
        </p:nvPicPr>
        <p:blipFill>
          <a:blip r:embed="rId4"/>
          <a:stretch>
            <a:fillRect/>
          </a:stretch>
        </p:blipFill>
        <p:spPr>
          <a:xfrm>
            <a:off x="-1" y="-96561"/>
            <a:ext cx="24384000" cy="13795224"/>
          </a:xfrm>
          <a:prstGeom prst="rect">
            <a:avLst/>
          </a:prstGeom>
          <a:ln w="12700">
            <a:miter lim="400000"/>
          </a:ln>
        </p:spPr>
      </p:pic>
      <p:sp>
        <p:nvSpPr>
          <p:cNvPr id="170" name="Presentation Overview"/>
          <p:cNvSpPr txBox="1"/>
          <p:nvPr/>
        </p:nvSpPr>
        <p:spPr>
          <a:xfrm>
            <a:off x="572483" y="17337"/>
            <a:ext cx="745075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00B16B"/>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B16B"/>
                </a:solidFill>
                <a:effectLst/>
                <a:uLnTx/>
                <a:uFillTx/>
                <a:latin typeface="Arial"/>
                <a:cs typeface="Arial"/>
                <a:sym typeface="Arial"/>
              </a:rPr>
              <a:t>Introduction to Repak </a:t>
            </a:r>
            <a:endParaRPr kumimoji="0" sz="5400" b="1" i="0" u="none" strike="noStrike" kern="0" cap="none" spc="0" normalizeH="0" baseline="0" noProof="0" dirty="0">
              <a:ln>
                <a:noFill/>
              </a:ln>
              <a:solidFill>
                <a:srgbClr val="00B16B"/>
              </a:solidFill>
              <a:effectLst/>
              <a:uLnTx/>
              <a:uFillTx/>
              <a:latin typeface="Arial"/>
              <a:cs typeface="Arial"/>
              <a:sym typeface="Arial"/>
            </a:endParaRPr>
          </a:p>
        </p:txBody>
      </p:sp>
      <p:sp>
        <p:nvSpPr>
          <p:cNvPr id="175" name="5"/>
          <p:cNvSpPr txBox="1"/>
          <p:nvPr/>
        </p:nvSpPr>
        <p:spPr>
          <a:xfrm>
            <a:off x="23608771" y="-14684"/>
            <a:ext cx="102657"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A4A6A8"/>
                </a:solidFill>
                <a:latin typeface="Arial"/>
                <a:ea typeface="Arial"/>
                <a:cs typeface="Arial"/>
                <a:sym typeface="Aria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rgbClr val="A4A6A8"/>
              </a:solidFill>
              <a:effectLst/>
              <a:uLnTx/>
              <a:uFillTx/>
              <a:latin typeface="Arial"/>
              <a:cs typeface="Arial"/>
              <a:sym typeface="Arial"/>
            </a:endParaRPr>
          </a:p>
        </p:txBody>
      </p:sp>
      <p:sp>
        <p:nvSpPr>
          <p:cNvPr id="7" name="TextBox 6">
            <a:extLst>
              <a:ext uri="{FF2B5EF4-FFF2-40B4-BE49-F238E27FC236}">
                <a16:creationId xmlns:a16="http://schemas.microsoft.com/office/drawing/2014/main" id="{CAAC482A-EC23-D2BA-8D96-D0648268A358}"/>
              </a:ext>
            </a:extLst>
          </p:cNvPr>
          <p:cNvSpPr txBox="1"/>
          <p:nvPr/>
        </p:nvSpPr>
        <p:spPr>
          <a:xfrm>
            <a:off x="572483" y="1239603"/>
            <a:ext cx="22661218" cy="230832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Helvetica Neue"/>
              </a:rPr>
              <a:t>Repak was set up in 1997 to help Member businesses meet their </a:t>
            </a:r>
            <a:r>
              <a:rPr kumimoji="0" lang="en-US" sz="3600" b="1" i="0" u="none" strike="noStrike" kern="0" cap="none" spc="0" normalizeH="0" baseline="0" noProof="0" dirty="0">
                <a:ln>
                  <a:noFill/>
                </a:ln>
                <a:solidFill>
                  <a:srgbClr val="FFFFFF"/>
                </a:solidFill>
                <a:effectLst/>
                <a:uLnTx/>
                <a:uFillTx/>
                <a:latin typeface="Arial"/>
                <a:cs typeface="Arial"/>
                <a:sym typeface="Helvetica Neue"/>
                <a:hlinkClick r:id="rId5">
                  <a:extLst>
                    <a:ext uri="{A12FA001-AC4F-418D-AE19-62706E023703}">
                      <ahyp:hlinkClr xmlns:ahyp="http://schemas.microsoft.com/office/drawing/2018/hyperlinkcolor" val="tx"/>
                    </a:ext>
                  </a:extLst>
                </a:hlinkClick>
              </a:rPr>
              <a:t>legal obligation</a:t>
            </a:r>
            <a:r>
              <a:rPr kumimoji="0" lang="en-US" sz="3600" b="1" i="0" u="none" strike="noStrike" kern="0" cap="none" spc="0" normalizeH="0" baseline="0" noProof="0" dirty="0">
                <a:ln>
                  <a:noFill/>
                </a:ln>
                <a:solidFill>
                  <a:srgbClr val="FFFFFF"/>
                </a:solidFill>
                <a:effectLst/>
                <a:uLnTx/>
                <a:uFillTx/>
                <a:latin typeface="Arial"/>
                <a:cs typeface="Arial"/>
                <a:sym typeface="Helvetica Neue"/>
              </a:rPr>
              <a:t> to recycle the packaging they place on the Irish market.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Helvetica Neue"/>
              </a:rPr>
              <a:t>We have over </a:t>
            </a:r>
            <a:r>
              <a:rPr kumimoji="0" lang="en-US" sz="3600" b="1" i="0" u="none" strike="noStrike" kern="0" cap="none" spc="0" normalizeH="0" baseline="0" noProof="0" dirty="0">
                <a:ln>
                  <a:noFill/>
                </a:ln>
                <a:solidFill>
                  <a:srgbClr val="FFFF00"/>
                </a:solidFill>
                <a:effectLst/>
                <a:uLnTx/>
                <a:uFillTx/>
                <a:latin typeface="Arial"/>
                <a:cs typeface="Arial"/>
                <a:sym typeface="Helvetica Neue"/>
                <a:hlinkClick r:id="rId6">
                  <a:extLst>
                    <a:ext uri="{A12FA001-AC4F-418D-AE19-62706E023703}">
                      <ahyp:hlinkClr xmlns:ahyp="http://schemas.microsoft.com/office/drawing/2018/hyperlinkcolor" val="tx"/>
                    </a:ext>
                  </a:extLst>
                </a:hlinkClick>
              </a:rPr>
              <a:t>3,400 Members</a:t>
            </a:r>
            <a:r>
              <a:rPr kumimoji="0" lang="en-US" sz="3600" b="1" i="0" u="none" strike="noStrike" kern="0" cap="none" spc="0" normalizeH="0" baseline="0" noProof="0" dirty="0">
                <a:ln>
                  <a:noFill/>
                </a:ln>
                <a:solidFill>
                  <a:srgbClr val="FFFF00"/>
                </a:solidFill>
                <a:effectLst/>
                <a:uLnTx/>
                <a:uFillTx/>
                <a:latin typeface="Arial"/>
                <a:cs typeface="Arial"/>
                <a:sym typeface="Helvetica Neue"/>
              </a:rPr>
              <a:t>, </a:t>
            </a:r>
            <a:r>
              <a:rPr kumimoji="0" lang="en-US" sz="3600" b="1" i="0" u="none" strike="noStrike" kern="0" cap="none" spc="0" normalizeH="0" baseline="0" noProof="0" dirty="0">
                <a:ln>
                  <a:noFill/>
                </a:ln>
                <a:solidFill>
                  <a:srgbClr val="FFFFFF"/>
                </a:solidFill>
                <a:effectLst/>
                <a:uLnTx/>
                <a:uFillTx/>
                <a:latin typeface="Arial"/>
                <a:cs typeface="Arial"/>
                <a:sym typeface="Helvetica Neue"/>
              </a:rPr>
              <a:t>whose fees fund household recycling bins, bottle banks, civic amenity sites and business back-door waste nationwide.</a:t>
            </a:r>
            <a:r>
              <a:rPr kumimoji="0" lang="en-US" sz="3600" b="1" i="0" u="none" strike="noStrike" kern="0" cap="none" spc="0" normalizeH="0" baseline="0" noProof="0" dirty="0">
                <a:ln>
                  <a:noFill/>
                </a:ln>
                <a:solidFill>
                  <a:srgbClr val="D5D5D5">
                    <a:lumMod val="10000"/>
                  </a:srgbClr>
                </a:solidFill>
                <a:effectLst/>
                <a:uLnTx/>
                <a:uFillTx/>
                <a:latin typeface="Arial"/>
                <a:cs typeface="Arial"/>
                <a:sym typeface="Helvetica Neue"/>
              </a:rPr>
              <a:t>.</a:t>
            </a:r>
            <a:endParaRPr kumimoji="0" lang="en-IE" sz="3600" b="1" i="0" u="none" strike="noStrike" kern="0" cap="none" spc="0" normalizeH="0" baseline="0" noProof="0" dirty="0">
              <a:ln>
                <a:noFill/>
              </a:ln>
              <a:solidFill>
                <a:srgbClr val="D5D5D5">
                  <a:lumMod val="10000"/>
                </a:srgbClr>
              </a:solidFill>
              <a:effectLst/>
              <a:uLnTx/>
              <a:uFillTx/>
              <a:latin typeface="Arial" panose="020B0604020202020204" pitchFamily="34" charset="0"/>
              <a:cs typeface="Arial" panose="020B0604020202020204" pitchFamily="34" charset="0"/>
              <a:sym typeface="Helvetica Neue"/>
            </a:endParaRPr>
          </a:p>
        </p:txBody>
      </p:sp>
      <p:sp>
        <p:nvSpPr>
          <p:cNvPr id="9" name="TextBox 8">
            <a:extLst>
              <a:ext uri="{FF2B5EF4-FFF2-40B4-BE49-F238E27FC236}">
                <a16:creationId xmlns:a16="http://schemas.microsoft.com/office/drawing/2014/main" id="{58AB9A12-128C-5EE9-27FC-098CAD1B88A8}"/>
              </a:ext>
            </a:extLst>
          </p:cNvPr>
          <p:cNvSpPr txBox="1"/>
          <p:nvPr/>
        </p:nvSpPr>
        <p:spPr>
          <a:xfrm>
            <a:off x="579947" y="9235282"/>
            <a:ext cx="22661218" cy="1754326"/>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Helvetica Neue"/>
              </a:rPr>
              <a:t>Over the past 20 years, Repak has grown from a ‘compliance scheme’ to a leading environmental </a:t>
            </a:r>
            <a:r>
              <a:rPr kumimoji="0" lang="en-US" sz="3600" b="1" i="0" u="none" strike="noStrike" kern="0" cap="none" spc="0" normalizeH="0" baseline="0" noProof="0" dirty="0" err="1">
                <a:ln>
                  <a:noFill/>
                </a:ln>
                <a:solidFill>
                  <a:srgbClr val="FFFFFF"/>
                </a:solidFill>
                <a:effectLst/>
                <a:uLnTx/>
                <a:uFillTx/>
                <a:latin typeface="Arial"/>
                <a:cs typeface="Arial"/>
                <a:sym typeface="Helvetica Neue"/>
              </a:rPr>
              <a:t>organisation</a:t>
            </a:r>
            <a:r>
              <a:rPr kumimoji="0" lang="en-US" sz="3600" b="1" i="0" u="none" strike="noStrike" kern="0" cap="none" spc="0" normalizeH="0" baseline="0" noProof="0" dirty="0">
                <a:ln>
                  <a:noFill/>
                </a:ln>
                <a:solidFill>
                  <a:srgbClr val="FFFFFF"/>
                </a:solidFill>
                <a:effectLst/>
                <a:uLnTx/>
                <a:uFillTx/>
                <a:latin typeface="Arial"/>
                <a:cs typeface="Arial"/>
                <a:sym typeface="Helvetica Neue"/>
              </a:rPr>
              <a:t> that has helped transform the recycling landscape in Ireland, providing credible knowledge and expertise to many stakeholders on packaging waste, while supporting our Members.</a:t>
            </a:r>
          </a:p>
        </p:txBody>
      </p:sp>
      <p:grpSp>
        <p:nvGrpSpPr>
          <p:cNvPr id="2" name="Group 1">
            <a:extLst>
              <a:ext uri="{FF2B5EF4-FFF2-40B4-BE49-F238E27FC236}">
                <a16:creationId xmlns:a16="http://schemas.microsoft.com/office/drawing/2014/main" id="{203F986C-B631-8307-4074-EDAA8C43B44D}"/>
              </a:ext>
            </a:extLst>
          </p:cNvPr>
          <p:cNvGrpSpPr/>
          <p:nvPr/>
        </p:nvGrpSpPr>
        <p:grpSpPr>
          <a:xfrm>
            <a:off x="0" y="11813441"/>
            <a:ext cx="24384000" cy="1979587"/>
            <a:chOff x="419100" y="11736413"/>
            <a:chExt cx="24553334" cy="1854929"/>
          </a:xfrm>
        </p:grpSpPr>
        <p:sp>
          <p:nvSpPr>
            <p:cNvPr id="4" name="Rectangle">
              <a:extLst>
                <a:ext uri="{FF2B5EF4-FFF2-40B4-BE49-F238E27FC236}">
                  <a16:creationId xmlns:a16="http://schemas.microsoft.com/office/drawing/2014/main" id="{31B27498-5BC0-89B8-D1FC-3DDB6AB06527}"/>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AD3BE7B2-FBEE-307B-3962-DEC48B96DC24}"/>
                </a:ext>
              </a:extLst>
            </p:cNvPr>
            <p:cNvPicPr>
              <a:picLocks noChangeAspect="1"/>
            </p:cNvPicPr>
            <p:nvPr/>
          </p:nvPicPr>
          <p:blipFill>
            <a:blip r:embed="rId7"/>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8D96CA0A-6A8C-9AD0-9660-E44BE887CFC8}"/>
                </a:ext>
              </a:extLst>
            </p:cNvPr>
            <p:cNvPicPr>
              <a:picLocks noChangeAspect="1"/>
            </p:cNvPicPr>
            <p:nvPr/>
          </p:nvPicPr>
          <p:blipFill>
            <a:blip r:embed="rId8"/>
            <a:stretch>
              <a:fillRect/>
            </a:stretch>
          </p:blipFill>
          <p:spPr>
            <a:xfrm>
              <a:off x="949818" y="12447533"/>
              <a:ext cx="4539233" cy="432687"/>
            </a:xfrm>
            <a:prstGeom prst="rect">
              <a:avLst/>
            </a:prstGeom>
            <a:ln w="12700">
              <a:miter lim="400000"/>
            </a:ln>
          </p:spPr>
        </p:pic>
      </p:grpSp>
      <p:pic>
        <p:nvPicPr>
          <p:cNvPr id="8" name="Online Media 7" title="What is Repak?">
            <a:hlinkClick r:id="" action="ppaction://media"/>
            <a:extLst>
              <a:ext uri="{FF2B5EF4-FFF2-40B4-BE49-F238E27FC236}">
                <a16:creationId xmlns:a16="http://schemas.microsoft.com/office/drawing/2014/main" id="{26ACC549-76FF-D090-6F56-BDE05D655E60}"/>
              </a:ext>
            </a:extLst>
          </p:cNvPr>
          <p:cNvPicPr>
            <a:picLocks noRot="1" noChangeAspect="1"/>
          </p:cNvPicPr>
          <p:nvPr>
            <a:videoFile r:link="rId1"/>
          </p:nvPr>
        </p:nvPicPr>
        <p:blipFill>
          <a:blip r:embed="rId9"/>
          <a:stretch>
            <a:fillRect/>
          </a:stretch>
        </p:blipFill>
        <p:spPr>
          <a:xfrm>
            <a:off x="6672649" y="4162458"/>
            <a:ext cx="9811224" cy="3927526"/>
          </a:xfrm>
          <a:prstGeom prst="rect">
            <a:avLst/>
          </a:prstGeom>
        </p:spPr>
      </p:pic>
      <p:sp>
        <p:nvSpPr>
          <p:cNvPr id="3" name="Slide Number Placeholder 2">
            <a:extLst>
              <a:ext uri="{FF2B5EF4-FFF2-40B4-BE49-F238E27FC236}">
                <a16:creationId xmlns:a16="http://schemas.microsoft.com/office/drawing/2014/main" id="{2BA4101D-59CD-381B-2DE3-5CA4C25E949B}"/>
              </a:ext>
            </a:extLst>
          </p:cNvPr>
          <p:cNvSpPr>
            <a:spLocks noGrp="1"/>
          </p:cNvSpPr>
          <p:nvPr>
            <p:ph type="sldNum" sz="quarter" idx="2"/>
          </p:nvPr>
        </p:nvSpPr>
        <p:spPr/>
        <p:txBody>
          <a:bodyPr/>
          <a:lstStyle/>
          <a:p>
            <a:fld id="{86CB4B4D-7CA3-9044-876B-883B54F8677D}" type="slidenum">
              <a:rPr lang="en-IE" smtClean="0"/>
              <a:t>4</a:t>
            </a:fld>
            <a:endParaRPr lang="en-IE"/>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1" y="-4474"/>
            <a:ext cx="24553332" cy="13720473"/>
          </a:xfrm>
          <a:prstGeom prst="rect">
            <a:avLst/>
          </a:prstGeom>
          <a:ln w="12700">
            <a:miter lim="400000"/>
          </a:ln>
        </p:spPr>
      </p:pic>
      <p:sp>
        <p:nvSpPr>
          <p:cNvPr id="255" name="Rectangle"/>
          <p:cNvSpPr/>
          <p:nvPr/>
        </p:nvSpPr>
        <p:spPr>
          <a:xfrm>
            <a:off x="1615098" y="661293"/>
            <a:ext cx="19346822" cy="10505169"/>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60" name="If an ROI company is packing products into your branded packaging,…"/>
          <p:cNvSpPr txBox="1"/>
          <p:nvPr/>
        </p:nvSpPr>
        <p:spPr>
          <a:xfrm>
            <a:off x="2996035" y="2264857"/>
            <a:ext cx="17665326" cy="918180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a:lnSpc>
                <a:spcPct val="107000"/>
              </a:lnSpc>
              <a:spcAft>
                <a:spcPts val="800"/>
              </a:spcAft>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r>
              <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rPr>
              <a:t>All Input packaging is reported in Section 1. </a:t>
            </a:r>
          </a:p>
          <a:p>
            <a:pPr marL="457200" algn="just">
              <a:lnSpc>
                <a:spcPct val="107000"/>
              </a:lnSpc>
            </a:pPr>
            <a:endParaRPr lang="en-IE" sz="3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r>
              <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packaging applied by </a:t>
            </a:r>
            <a:r>
              <a:rPr lang="en-IE" sz="3900" dirty="0">
                <a:solidFill>
                  <a:schemeClr val="bg1"/>
                </a:solidFill>
                <a:latin typeface="Arial" panose="020B0604020202020204" pitchFamily="34" charset="0"/>
                <a:ea typeface="Calibri" panose="020F0502020204030204" pitchFamily="34" charset="0"/>
                <a:cs typeface="Arial" panose="020B0604020202020204" pitchFamily="34" charset="0"/>
              </a:rPr>
              <a:t>the contract packer</a:t>
            </a:r>
            <a:r>
              <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rPr>
              <a:t> that will be removed by </a:t>
            </a:r>
            <a:r>
              <a:rPr lang="en-IE" sz="3900" dirty="0">
                <a:solidFill>
                  <a:schemeClr val="bg1"/>
                </a:solidFill>
                <a:latin typeface="Arial" panose="020B0604020202020204" pitchFamily="34" charset="0"/>
                <a:ea typeface="Calibri" panose="020F0502020204030204" pitchFamily="34" charset="0"/>
                <a:cs typeface="Arial" panose="020B0604020202020204" pitchFamily="34" charset="0"/>
              </a:rPr>
              <a:t>the customer (brandholder) as backdoor waste </a:t>
            </a:r>
            <a:r>
              <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rPr>
              <a:t>is reported by that customer on the third line of Section 1.1</a:t>
            </a:r>
            <a:r>
              <a:rPr lang="en-IE" sz="39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457200" algn="just">
              <a:lnSpc>
                <a:spcPct val="107000"/>
              </a:lnSpc>
            </a:pPr>
            <a:endParaRPr lang="en-IE" sz="3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r>
              <a:rPr lang="en-IE" sz="3900" dirty="0">
                <a:solidFill>
                  <a:schemeClr val="bg1"/>
                </a:solidFill>
                <a:latin typeface="Arial" panose="020B0604020202020204" pitchFamily="34" charset="0"/>
                <a:ea typeface="Calibri" panose="020F0502020204030204" pitchFamily="34" charset="0"/>
                <a:cs typeface="Arial" panose="020B0604020202020204" pitchFamily="34" charset="0"/>
              </a:rPr>
              <a:t>	- 	</a:t>
            </a:r>
            <a:r>
              <a:rPr lang="en-US" sz="4000" b="0" i="1" dirty="0">
                <a:solidFill>
                  <a:schemeClr val="bg1"/>
                </a:solidFill>
                <a:effectLst/>
                <a:latin typeface="Arial" panose="020B0604020202020204" pitchFamily="34" charset="0"/>
                <a:ea typeface="Calibri" panose="020F0502020204030204" pitchFamily="34" charset="0"/>
                <a:cs typeface="Arial" panose="020B0604020202020204" pitchFamily="34" charset="0"/>
              </a:rPr>
              <a:t>Total </a:t>
            </a:r>
            <a:r>
              <a:rPr lang="en-US" sz="4000" b="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Tonnes</a:t>
            </a:r>
            <a:r>
              <a:rPr lang="en-US" sz="4000" b="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removed from your branded products</a:t>
            </a:r>
          </a:p>
          <a:p>
            <a:pPr marL="457200" algn="just">
              <a:lnSpc>
                <a:spcPct val="107000"/>
              </a:lnSpc>
            </a:pPr>
            <a:r>
              <a:rPr lang="en-US" sz="4000" b="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0" i="1" dirty="0">
                <a:solidFill>
                  <a:schemeClr val="bg1"/>
                </a:solidFill>
                <a:effectLst/>
                <a:latin typeface="Arial" panose="020B0604020202020204" pitchFamily="34" charset="0"/>
                <a:ea typeface="Calibri" panose="020F0502020204030204" pitchFamily="34" charset="0"/>
                <a:cs typeface="Arial" panose="020B0604020202020204" pitchFamily="34" charset="0"/>
              </a:rPr>
              <a:t>excluding reuse packaging suitable for continued reuse</a:t>
            </a:r>
            <a:r>
              <a:rPr lang="en-IE" sz="4000" b="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457200" algn="just">
              <a:lnSpc>
                <a:spcPct val="107000"/>
              </a:lnSpc>
            </a:pPr>
            <a:endParaRPr lang="en-IE" sz="3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r>
              <a:rPr lang="en-IE" sz="3900" dirty="0">
                <a:solidFill>
                  <a:schemeClr val="bg1"/>
                </a:solidFill>
                <a:latin typeface="Arial" panose="020B0604020202020204" pitchFamily="34" charset="0"/>
                <a:ea typeface="Calibri" panose="020F0502020204030204" pitchFamily="34" charset="0"/>
                <a:cs typeface="Arial" panose="020B0604020202020204" pitchFamily="34" charset="0"/>
              </a:rPr>
              <a:t>All Output packaging is reported in Section 2. </a:t>
            </a:r>
          </a:p>
          <a:p>
            <a:pPr marL="457200" algn="just">
              <a:lnSpc>
                <a:spcPct val="107000"/>
              </a:lnSpc>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pPr>
            <a:endParaRPr lang="en-IE" sz="3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Contract Packing (ROI Only)">
            <a:extLst>
              <a:ext uri="{FF2B5EF4-FFF2-40B4-BE49-F238E27FC236}">
                <a16:creationId xmlns:a16="http://schemas.microsoft.com/office/drawing/2014/main" id="{7359EDF5-5701-2991-A47B-77383BAC6A0D}"/>
              </a:ext>
            </a:extLst>
          </p:cNvPr>
          <p:cNvSpPr txBox="1"/>
          <p:nvPr/>
        </p:nvSpPr>
        <p:spPr>
          <a:xfrm>
            <a:off x="2796352" y="1113837"/>
            <a:ext cx="16116299" cy="8708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pPr algn="ctr"/>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Contract Packing – </a:t>
            </a:r>
            <a:r>
              <a:rPr lang="en-IE" sz="4200" dirty="0">
                <a:solidFill>
                  <a:srgbClr val="00B16B"/>
                </a:solidFill>
                <a:latin typeface="Arial" panose="020B0604020202020204" pitchFamily="34" charset="0"/>
                <a:ea typeface="Calibri" panose="020F0502020204030204" pitchFamily="34" charset="0"/>
                <a:cs typeface="Times New Roman" panose="02020603050405020304" pitchFamily="18" charset="0"/>
              </a:rPr>
              <a:t>Where to Report on the Repak Form</a:t>
            </a:r>
            <a:r>
              <a:rPr lang="en-IE" sz="42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 </a:t>
            </a:r>
            <a:endParaRPr lang="en-IE" sz="42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42A0E1-D49B-FDCD-4DB3-2B03CEC55CAB}"/>
              </a:ext>
            </a:extLst>
          </p:cNvPr>
          <p:cNvPicPr>
            <a:picLocks noChangeAspect="1"/>
          </p:cNvPicPr>
          <p:nvPr/>
        </p:nvPicPr>
        <p:blipFill>
          <a:blip r:embed="rId3"/>
          <a:stretch>
            <a:fillRect/>
          </a:stretch>
        </p:blipFill>
        <p:spPr>
          <a:xfrm>
            <a:off x="-2" y="11832229"/>
            <a:ext cx="24553332" cy="1981200"/>
          </a:xfrm>
          <a:prstGeom prst="rect">
            <a:avLst/>
          </a:prstGeom>
        </p:spPr>
      </p:pic>
      <p:sp>
        <p:nvSpPr>
          <p:cNvPr id="3" name="Slide Number Placeholder 2">
            <a:extLst>
              <a:ext uri="{FF2B5EF4-FFF2-40B4-BE49-F238E27FC236}">
                <a16:creationId xmlns:a16="http://schemas.microsoft.com/office/drawing/2014/main" id="{E1FAC249-F8E6-2423-1EB1-100FC57DEF8B}"/>
              </a:ext>
            </a:extLst>
          </p:cNvPr>
          <p:cNvSpPr>
            <a:spLocks noGrp="1"/>
          </p:cNvSpPr>
          <p:nvPr>
            <p:ph type="sldNum" sz="quarter" idx="2"/>
          </p:nvPr>
        </p:nvSpPr>
        <p:spPr/>
        <p:txBody>
          <a:bodyPr/>
          <a:lstStyle/>
          <a:p>
            <a:fld id="{86CB4B4D-7CA3-9044-876B-883B54F8677D}" type="slidenum">
              <a:rPr lang="en-IE" smtClean="0"/>
              <a:t>40</a:t>
            </a:fld>
            <a:endParaRPr lang="en-IE"/>
          </a:p>
        </p:txBody>
      </p:sp>
    </p:spTree>
    <p:extLst>
      <p:ext uri="{BB962C8B-B14F-4D97-AF65-F5344CB8AC3E}">
        <p14:creationId xmlns:p14="http://schemas.microsoft.com/office/powerpoint/2010/main" val="1844586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75762" cy="13715999"/>
          </a:xfrm>
          <a:prstGeom prst="rect">
            <a:avLst/>
          </a:prstGeom>
          <a:ln w="12700">
            <a:miter lim="400000"/>
          </a:ln>
        </p:spPr>
      </p:pic>
      <p:sp>
        <p:nvSpPr>
          <p:cNvPr id="255" name="Rectangle"/>
          <p:cNvSpPr/>
          <p:nvPr/>
        </p:nvSpPr>
        <p:spPr>
          <a:xfrm>
            <a:off x="937260" y="410388"/>
            <a:ext cx="23020020" cy="11574558"/>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IE" sz="3200" dirty="0"/>
          </a:p>
        </p:txBody>
      </p:sp>
      <p:sp>
        <p:nvSpPr>
          <p:cNvPr id="263" name="Contract Packing (ROI Only)"/>
          <p:cNvSpPr txBox="1"/>
          <p:nvPr/>
        </p:nvSpPr>
        <p:spPr>
          <a:xfrm>
            <a:off x="1480149" y="630880"/>
            <a:ext cx="21014090" cy="76104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r>
              <a:rPr lang="en-IE" sz="36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If as a contract packer you perform the following activities, please report them in Section 1: </a:t>
            </a:r>
            <a:endParaRPr lang="en-IE" sz="36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38F542F-7D9D-10C3-E085-EED0952418B0}"/>
              </a:ext>
            </a:extLst>
          </p:cNvPr>
          <p:cNvPicPr>
            <a:picLocks noChangeAspect="1"/>
          </p:cNvPicPr>
          <p:nvPr/>
        </p:nvPicPr>
        <p:blipFill>
          <a:blip r:embed="rId3"/>
          <a:stretch>
            <a:fillRect/>
          </a:stretch>
        </p:blipFill>
        <p:spPr>
          <a:xfrm>
            <a:off x="-8239" y="11984946"/>
            <a:ext cx="24384001" cy="1981200"/>
          </a:xfrm>
          <a:prstGeom prst="rect">
            <a:avLst/>
          </a:prstGeom>
        </p:spPr>
      </p:pic>
      <p:sp>
        <p:nvSpPr>
          <p:cNvPr id="3" name="Slide Number Placeholder 2">
            <a:extLst>
              <a:ext uri="{FF2B5EF4-FFF2-40B4-BE49-F238E27FC236}">
                <a16:creationId xmlns:a16="http://schemas.microsoft.com/office/drawing/2014/main" id="{64FD684A-5179-BA1B-1352-147CDDCF6211}"/>
              </a:ext>
            </a:extLst>
          </p:cNvPr>
          <p:cNvSpPr>
            <a:spLocks noGrp="1"/>
          </p:cNvSpPr>
          <p:nvPr>
            <p:ph type="sldNum" sz="quarter" idx="2"/>
          </p:nvPr>
        </p:nvSpPr>
        <p:spPr/>
        <p:txBody>
          <a:bodyPr/>
          <a:lstStyle/>
          <a:p>
            <a:fld id="{86CB4B4D-7CA3-9044-876B-883B54F8677D}" type="slidenum">
              <a:rPr lang="en-IE" smtClean="0"/>
              <a:t>41</a:t>
            </a:fld>
            <a:endParaRPr lang="en-IE"/>
          </a:p>
        </p:txBody>
      </p:sp>
      <p:graphicFrame>
        <p:nvGraphicFramePr>
          <p:cNvPr id="4" name="Table 3">
            <a:extLst>
              <a:ext uri="{FF2B5EF4-FFF2-40B4-BE49-F238E27FC236}">
                <a16:creationId xmlns:a16="http://schemas.microsoft.com/office/drawing/2014/main" id="{8806E121-D86F-4BCD-5DC1-9CE7EB9AA56D}"/>
              </a:ext>
            </a:extLst>
          </p:cNvPr>
          <p:cNvGraphicFramePr>
            <a:graphicFrameLocks noGrp="1"/>
          </p:cNvGraphicFramePr>
          <p:nvPr>
            <p:extLst>
              <p:ext uri="{D42A27DB-BD31-4B8C-83A1-F6EECF244321}">
                <p14:modId xmlns:p14="http://schemas.microsoft.com/office/powerpoint/2010/main" val="371007375"/>
              </p:ext>
            </p:extLst>
          </p:nvPr>
        </p:nvGraphicFramePr>
        <p:xfrm>
          <a:off x="1480149" y="1773774"/>
          <a:ext cx="21682782" cy="9256834"/>
        </p:xfrm>
        <a:graphic>
          <a:graphicData uri="http://schemas.openxmlformats.org/drawingml/2006/table">
            <a:tbl>
              <a:tblPr firstRow="1" firstCol="1" bandRow="1">
                <a:tableStyleId>{33BA23B1-9221-436E-865A-0063620EA4FD}</a:tableStyleId>
              </a:tblPr>
              <a:tblGrid>
                <a:gridCol w="9325219">
                  <a:extLst>
                    <a:ext uri="{9D8B030D-6E8A-4147-A177-3AD203B41FA5}">
                      <a16:colId xmlns:a16="http://schemas.microsoft.com/office/drawing/2014/main" val="19647083"/>
                    </a:ext>
                  </a:extLst>
                </a:gridCol>
                <a:gridCol w="7328363">
                  <a:extLst>
                    <a:ext uri="{9D8B030D-6E8A-4147-A177-3AD203B41FA5}">
                      <a16:colId xmlns:a16="http://schemas.microsoft.com/office/drawing/2014/main" val="1012205859"/>
                    </a:ext>
                  </a:extLst>
                </a:gridCol>
                <a:gridCol w="5029200">
                  <a:extLst>
                    <a:ext uri="{9D8B030D-6E8A-4147-A177-3AD203B41FA5}">
                      <a16:colId xmlns:a16="http://schemas.microsoft.com/office/drawing/2014/main" val="4117286657"/>
                    </a:ext>
                  </a:extLst>
                </a:gridCol>
              </a:tblGrid>
              <a:tr h="316993">
                <a:tc>
                  <a:txBody>
                    <a:bodyPr/>
                    <a:lstStyle/>
                    <a:p>
                      <a:pPr algn="ctr">
                        <a:lnSpc>
                          <a:spcPct val="107000"/>
                        </a:lnSpc>
                        <a:spcAft>
                          <a:spcPts val="800"/>
                        </a:spcAft>
                      </a:pPr>
                      <a:r>
                        <a:rPr lang="en-US" sz="2800" b="0" dirty="0">
                          <a:solidFill>
                            <a:schemeClr val="bg1">
                              <a:lumMod val="95000"/>
                            </a:schemeClr>
                          </a:solidFill>
                          <a:effectLst/>
                        </a:rPr>
                        <a:t>Activity</a:t>
                      </a:r>
                      <a:endParaRPr lang="en-IE" sz="2800" b="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0" dirty="0">
                          <a:solidFill>
                            <a:schemeClr val="bg1">
                              <a:lumMod val="95000"/>
                            </a:schemeClr>
                          </a:solidFill>
                          <a:effectLst/>
                        </a:rPr>
                        <a:t>Section 1 Input Packaging</a:t>
                      </a:r>
                      <a:endParaRPr lang="en-IE" sz="2800" b="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0" dirty="0">
                          <a:solidFill>
                            <a:schemeClr val="bg1">
                              <a:lumMod val="95000"/>
                            </a:schemeClr>
                          </a:solidFill>
                          <a:effectLst/>
                        </a:rPr>
                        <a:t>Section 2 Output Packaging</a:t>
                      </a:r>
                      <a:endParaRPr lang="en-IE" sz="2800" b="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14107"/>
                  </a:ext>
                </a:extLst>
              </a:tr>
              <a:tr h="2205814">
                <a:tc>
                  <a:txBody>
                    <a:bodyPr/>
                    <a:lstStyle/>
                    <a:p>
                      <a:pPr>
                        <a:lnSpc>
                          <a:spcPct val="107000"/>
                        </a:lnSpc>
                        <a:spcAft>
                          <a:spcPts val="800"/>
                        </a:spcAft>
                      </a:pPr>
                      <a:r>
                        <a:rPr lang="en-US" sz="2800" dirty="0">
                          <a:solidFill>
                            <a:schemeClr val="tx1"/>
                          </a:solidFill>
                          <a:effectLst/>
                        </a:rPr>
                        <a:t>I manufacture goods and sell or supply them for another ROI business who is a Repak member*.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Report by source for all packaging removed from raw materials, empty packaging or packaged goods used in this activity.</a:t>
                      </a:r>
                      <a:endParaRPr lang="en-IE" sz="2800" dirty="0">
                        <a:solidFill>
                          <a:schemeClr val="tx1"/>
                        </a:solidFill>
                        <a:effectLst/>
                      </a:endParaRPr>
                    </a:p>
                    <a:p>
                      <a:pPr>
                        <a:lnSpc>
                          <a:spcPct val="107000"/>
                        </a:lnSpc>
                        <a:spcAft>
                          <a:spcPts val="800"/>
                        </a:spcAft>
                      </a:pPr>
                      <a:r>
                        <a:rPr lang="en-US" sz="2800" dirty="0">
                          <a:solidFill>
                            <a:schemeClr val="tx1"/>
                          </a:solidFill>
                          <a:effectLst/>
                        </a:rPr>
                        <a:t>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3912025"/>
                  </a:ext>
                </a:extLst>
              </a:tr>
              <a:tr h="2205814">
                <a:tc>
                  <a:txBody>
                    <a:bodyPr/>
                    <a:lstStyle/>
                    <a:p>
                      <a:pPr>
                        <a:lnSpc>
                          <a:spcPct val="107000"/>
                        </a:lnSpc>
                        <a:spcAft>
                          <a:spcPts val="800"/>
                        </a:spcAft>
                      </a:pPr>
                      <a:r>
                        <a:rPr lang="en-US" sz="2800" dirty="0">
                          <a:solidFill>
                            <a:schemeClr val="tx1"/>
                          </a:solidFill>
                          <a:effectLst/>
                        </a:rPr>
                        <a:t>I repack goods and sell or supply them for another ROI business who is a Repak member.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Report by source for all packaging removed from raw materials, empty packaging or packaged goods used in this activity.</a:t>
                      </a:r>
                      <a:endParaRPr lang="en-IE" sz="2800" dirty="0">
                        <a:solidFill>
                          <a:schemeClr val="tx1"/>
                        </a:solidFill>
                        <a:effectLst/>
                      </a:endParaRPr>
                    </a:p>
                    <a:p>
                      <a:pPr>
                        <a:lnSpc>
                          <a:spcPct val="107000"/>
                        </a:lnSpc>
                        <a:spcAft>
                          <a:spcPts val="800"/>
                        </a:spcAft>
                      </a:pPr>
                      <a:r>
                        <a:rPr lang="en-US" sz="2800" dirty="0">
                          <a:solidFill>
                            <a:schemeClr val="tx1"/>
                          </a:solidFill>
                          <a:effectLst/>
                        </a:rPr>
                        <a:t>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8887937"/>
                  </a:ext>
                </a:extLst>
              </a:tr>
              <a:tr h="2205814">
                <a:tc>
                  <a:txBody>
                    <a:bodyPr/>
                    <a:lstStyle/>
                    <a:p>
                      <a:pPr>
                        <a:lnSpc>
                          <a:spcPct val="107000"/>
                        </a:lnSpc>
                        <a:spcAft>
                          <a:spcPts val="800"/>
                        </a:spcAft>
                      </a:pPr>
                      <a:r>
                        <a:rPr lang="en-US" sz="2800">
                          <a:solidFill>
                            <a:schemeClr val="tx1"/>
                          </a:solidFill>
                          <a:effectLst/>
                        </a:rPr>
                        <a:t>I apply packaging to goods that I do not own and sell or supply them for another ROI business who is a Repak member. </a:t>
                      </a:r>
                      <a:endParaRPr lang="en-IE"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Report by source for all packaging removed from raw materials, empty packaging or packaged goods used in this activity.</a:t>
                      </a:r>
                      <a:endParaRPr lang="en-IE" sz="2800" dirty="0">
                        <a:solidFill>
                          <a:schemeClr val="tx1"/>
                        </a:solidFill>
                        <a:effectLst/>
                      </a:endParaRPr>
                    </a:p>
                    <a:p>
                      <a:pPr>
                        <a:lnSpc>
                          <a:spcPct val="107000"/>
                        </a:lnSpc>
                        <a:spcAft>
                          <a:spcPts val="800"/>
                        </a:spcAft>
                      </a:pPr>
                      <a:r>
                        <a:rPr lang="en-US" sz="2800" dirty="0">
                          <a:solidFill>
                            <a:schemeClr val="tx1"/>
                          </a:solidFill>
                          <a:effectLst/>
                        </a:rPr>
                        <a:t>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959112"/>
                  </a:ext>
                </a:extLst>
              </a:tr>
              <a:tr h="2205814">
                <a:tc>
                  <a:txBody>
                    <a:bodyPr/>
                    <a:lstStyle/>
                    <a:p>
                      <a:pPr>
                        <a:lnSpc>
                          <a:spcPct val="107000"/>
                        </a:lnSpc>
                        <a:spcAft>
                          <a:spcPts val="800"/>
                        </a:spcAft>
                      </a:pPr>
                      <a:r>
                        <a:rPr lang="en-US" sz="2800" dirty="0">
                          <a:solidFill>
                            <a:schemeClr val="tx1"/>
                          </a:solidFill>
                          <a:effectLst/>
                        </a:rPr>
                        <a:t>I apply plain or customer branded packaging to contract pack my  customer’s product, that customer being a Repak member.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Report by source for all packaging removed from raw materials, empty packaging or packaged goods used in this activity.</a:t>
                      </a:r>
                      <a:endParaRPr lang="en-IE" sz="2800" dirty="0">
                        <a:solidFill>
                          <a:schemeClr val="tx1"/>
                        </a:solidFill>
                        <a:effectLst/>
                      </a:endParaRPr>
                    </a:p>
                    <a:p>
                      <a:pPr>
                        <a:lnSpc>
                          <a:spcPct val="107000"/>
                        </a:lnSpc>
                        <a:spcAft>
                          <a:spcPts val="800"/>
                        </a:spcAft>
                      </a:pPr>
                      <a:r>
                        <a:rPr lang="en-US" sz="2800" dirty="0">
                          <a:solidFill>
                            <a:schemeClr val="tx1"/>
                          </a:solidFill>
                          <a:effectLst/>
                        </a:rPr>
                        <a:t> </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solidFill>
                            <a:schemeClr val="tx1"/>
                          </a:solidFill>
                          <a:effectLst/>
                        </a:rPr>
                        <a:t>---</a:t>
                      </a:r>
                      <a:endParaRPr lang="en-IE"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6169424"/>
                  </a:ext>
                </a:extLst>
              </a:tr>
            </a:tbl>
          </a:graphicData>
        </a:graphic>
      </p:graphicFrame>
      <p:sp>
        <p:nvSpPr>
          <p:cNvPr id="6" name="TextBox 5">
            <a:extLst>
              <a:ext uri="{FF2B5EF4-FFF2-40B4-BE49-F238E27FC236}">
                <a16:creationId xmlns:a16="http://schemas.microsoft.com/office/drawing/2014/main" id="{922907D2-B86B-EFFC-F34A-83EA2B064145}"/>
              </a:ext>
            </a:extLst>
          </p:cNvPr>
          <p:cNvSpPr txBox="1"/>
          <p:nvPr/>
        </p:nvSpPr>
        <p:spPr>
          <a:xfrm>
            <a:off x="1480150" y="11238531"/>
            <a:ext cx="21682781" cy="58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825500" rtl="0" eaLnBrk="1" fontAlgn="auto" latinLnBrk="0" hangingPunct="0">
              <a:lnSpc>
                <a:spcPct val="107000"/>
              </a:lnSpc>
              <a:spcBef>
                <a:spcPts val="0"/>
              </a:spcBef>
              <a:spcAft>
                <a:spcPts val="800"/>
              </a:spcAft>
              <a:buClrTx/>
              <a:buSzTx/>
              <a:buFontTx/>
              <a:buNone/>
              <a:tabLst/>
              <a:defRPr/>
            </a:pPr>
            <a:r>
              <a:rPr kumimoji="0" lang="en-IE" sz="32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a:t>
            </a:r>
            <a:r>
              <a:rPr kumimoji="0" lang="en-IE" sz="2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A </a:t>
            </a:r>
            <a:r>
              <a:rPr lang="en-IE" sz="2800" dirty="0">
                <a:solidFill>
                  <a:srgbClr val="FFFFFF"/>
                </a:solidFill>
                <a:latin typeface="Arial" panose="020B0604020202020204" pitchFamily="34" charset="0"/>
                <a:ea typeface="Calibri" panose="020F0502020204030204" pitchFamily="34" charset="0"/>
                <a:cs typeface="Arial" panose="020B0604020202020204" pitchFamily="34" charset="0"/>
              </a:rPr>
              <a:t>list of </a:t>
            </a:r>
            <a:r>
              <a:rPr kumimoji="0" lang="en-IE" sz="2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Helvetica Neue"/>
              </a:rPr>
              <a:t>Repak Members can be found on </a:t>
            </a:r>
            <a:r>
              <a:rPr kumimoji="0" lang="en-IE" sz="2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Helvetica Neue"/>
                <a:hlinkClick r:id="rId4"/>
              </a:rPr>
              <a:t>our website. </a:t>
            </a:r>
            <a:endParaRPr kumimoji="0" lang="en-IE" sz="2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285294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75762" cy="13715999"/>
          </a:xfrm>
          <a:prstGeom prst="rect">
            <a:avLst/>
          </a:prstGeom>
          <a:ln w="12700">
            <a:miter lim="400000"/>
          </a:ln>
        </p:spPr>
      </p:pic>
      <p:sp>
        <p:nvSpPr>
          <p:cNvPr id="255" name="Rectangle"/>
          <p:cNvSpPr/>
          <p:nvPr/>
        </p:nvSpPr>
        <p:spPr>
          <a:xfrm>
            <a:off x="548640" y="410388"/>
            <a:ext cx="23454360" cy="11819712"/>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63" name="Contract Packing (ROI Only)"/>
          <p:cNvSpPr txBox="1"/>
          <p:nvPr/>
        </p:nvSpPr>
        <p:spPr>
          <a:xfrm>
            <a:off x="1480149" y="575361"/>
            <a:ext cx="21720509" cy="76104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r>
              <a:rPr lang="en-IE" sz="36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If as a contract packer you perform the following activities, please report them in Sections 1 &amp; 2: </a:t>
            </a:r>
            <a:endParaRPr lang="en-IE" sz="36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38F542F-7D9D-10C3-E085-EED0952418B0}"/>
              </a:ext>
            </a:extLst>
          </p:cNvPr>
          <p:cNvPicPr>
            <a:picLocks noChangeAspect="1"/>
          </p:cNvPicPr>
          <p:nvPr/>
        </p:nvPicPr>
        <p:blipFill>
          <a:blip r:embed="rId3"/>
          <a:stretch>
            <a:fillRect/>
          </a:stretch>
        </p:blipFill>
        <p:spPr>
          <a:xfrm>
            <a:off x="-8239" y="11984946"/>
            <a:ext cx="24384001" cy="1981200"/>
          </a:xfrm>
          <a:prstGeom prst="rect">
            <a:avLst/>
          </a:prstGeom>
        </p:spPr>
      </p:pic>
      <p:sp>
        <p:nvSpPr>
          <p:cNvPr id="3" name="Slide Number Placeholder 2">
            <a:extLst>
              <a:ext uri="{FF2B5EF4-FFF2-40B4-BE49-F238E27FC236}">
                <a16:creationId xmlns:a16="http://schemas.microsoft.com/office/drawing/2014/main" id="{64FD684A-5179-BA1B-1352-147CDDCF6211}"/>
              </a:ext>
            </a:extLst>
          </p:cNvPr>
          <p:cNvSpPr>
            <a:spLocks noGrp="1"/>
          </p:cNvSpPr>
          <p:nvPr>
            <p:ph type="sldNum" sz="quarter" idx="2"/>
          </p:nvPr>
        </p:nvSpPr>
        <p:spPr/>
        <p:txBody>
          <a:bodyPr/>
          <a:lstStyle/>
          <a:p>
            <a:fld id="{86CB4B4D-7CA3-9044-876B-883B54F8677D}" type="slidenum">
              <a:rPr lang="en-IE" smtClean="0"/>
              <a:t>42</a:t>
            </a:fld>
            <a:endParaRPr lang="en-IE"/>
          </a:p>
        </p:txBody>
      </p:sp>
      <p:graphicFrame>
        <p:nvGraphicFramePr>
          <p:cNvPr id="5" name="Table 4">
            <a:extLst>
              <a:ext uri="{FF2B5EF4-FFF2-40B4-BE49-F238E27FC236}">
                <a16:creationId xmlns:a16="http://schemas.microsoft.com/office/drawing/2014/main" id="{99201B87-84E6-326A-A06B-2AF1BDC61B09}"/>
              </a:ext>
            </a:extLst>
          </p:cNvPr>
          <p:cNvGraphicFramePr>
            <a:graphicFrameLocks noGrp="1"/>
          </p:cNvGraphicFramePr>
          <p:nvPr>
            <p:extLst>
              <p:ext uri="{D42A27DB-BD31-4B8C-83A1-F6EECF244321}">
                <p14:modId xmlns:p14="http://schemas.microsoft.com/office/powerpoint/2010/main" val="2139435297"/>
              </p:ext>
            </p:extLst>
          </p:nvPr>
        </p:nvGraphicFramePr>
        <p:xfrm>
          <a:off x="1459546" y="1575015"/>
          <a:ext cx="21448430" cy="9593446"/>
        </p:xfrm>
        <a:graphic>
          <a:graphicData uri="http://schemas.openxmlformats.org/drawingml/2006/table">
            <a:tbl>
              <a:tblPr firstRow="1" firstCol="1" bandRow="1">
                <a:tableStyleId>{33BA23B1-9221-436E-865A-0063620EA4FD}</a:tableStyleId>
              </a:tblPr>
              <a:tblGrid>
                <a:gridCol w="8324534">
                  <a:extLst>
                    <a:ext uri="{9D8B030D-6E8A-4147-A177-3AD203B41FA5}">
                      <a16:colId xmlns:a16="http://schemas.microsoft.com/office/drawing/2014/main" val="1988773778"/>
                    </a:ext>
                  </a:extLst>
                </a:gridCol>
                <a:gridCol w="6515100">
                  <a:extLst>
                    <a:ext uri="{9D8B030D-6E8A-4147-A177-3AD203B41FA5}">
                      <a16:colId xmlns:a16="http://schemas.microsoft.com/office/drawing/2014/main" val="346206087"/>
                    </a:ext>
                  </a:extLst>
                </a:gridCol>
                <a:gridCol w="6608796">
                  <a:extLst>
                    <a:ext uri="{9D8B030D-6E8A-4147-A177-3AD203B41FA5}">
                      <a16:colId xmlns:a16="http://schemas.microsoft.com/office/drawing/2014/main" val="3783155703"/>
                    </a:ext>
                  </a:extLst>
                </a:gridCol>
              </a:tblGrid>
              <a:tr h="568948">
                <a:tc>
                  <a:txBody>
                    <a:bodyPr/>
                    <a:lstStyle/>
                    <a:p>
                      <a:pPr algn="ctr">
                        <a:lnSpc>
                          <a:spcPct val="107000"/>
                        </a:lnSpc>
                        <a:spcAft>
                          <a:spcPts val="800"/>
                        </a:spcAft>
                      </a:pPr>
                      <a:r>
                        <a:rPr lang="en-US" sz="2800" dirty="0">
                          <a:effectLst/>
                        </a:rPr>
                        <a:t>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rPr>
                        <a:t>Section 1 Input Packaging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rPr>
                        <a:t>Section 2 Output Packaging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363480"/>
                  </a:ext>
                </a:extLst>
              </a:tr>
              <a:tr h="2289487">
                <a:tc>
                  <a:txBody>
                    <a:bodyPr/>
                    <a:lstStyle/>
                    <a:p>
                      <a:pPr>
                        <a:lnSpc>
                          <a:spcPct val="107000"/>
                        </a:lnSpc>
                        <a:spcAft>
                          <a:spcPts val="800"/>
                        </a:spcAft>
                      </a:pPr>
                      <a:r>
                        <a:rPr lang="en-US" sz="2800" dirty="0">
                          <a:effectLst/>
                        </a:rPr>
                        <a:t>I pack my customers branded goods, that customer being a Repak member, in my own brand packaging (e.g. branded outer case).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effectLst/>
                        </a:rPr>
                        <a:t>Report by source for all packaging removed from raw materials, packaging or packaged goods used in this 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effectLst/>
                        </a:rPr>
                        <a:t>Report B / I &amp; D** for all packaging with my brand name on it only. Report Retailer where my customer removes the packaging.</a:t>
                      </a:r>
                      <a:endParaRPr lang="en-IE" sz="2800" dirty="0">
                        <a:effectLst/>
                      </a:endParaRPr>
                    </a:p>
                    <a:p>
                      <a:pPr>
                        <a:lnSpc>
                          <a:spcPct val="107000"/>
                        </a:lnSpc>
                        <a:spcAft>
                          <a:spcPts val="800"/>
                        </a:spcAft>
                      </a:pPr>
                      <a:r>
                        <a:rPr lang="en-US" sz="2800" dirty="0">
                          <a:effectLst/>
                        </a:rPr>
                        <a:t>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92580"/>
                  </a:ext>
                </a:extLst>
              </a:tr>
              <a:tr h="2236039">
                <a:tc>
                  <a:txBody>
                    <a:bodyPr/>
                    <a:lstStyle/>
                    <a:p>
                      <a:pPr>
                        <a:lnSpc>
                          <a:spcPct val="107000"/>
                        </a:lnSpc>
                        <a:spcAft>
                          <a:spcPts val="800"/>
                        </a:spcAft>
                      </a:pPr>
                      <a:r>
                        <a:rPr lang="en-US" sz="2800" dirty="0">
                          <a:effectLst/>
                        </a:rPr>
                        <a:t>I provide fulfilment services for a product that originated outside ROI to/for a Repak Member  using either my own brand packaging or I apply plain packaging.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a:effectLst/>
                        </a:rPr>
                        <a:t>Report by source for all packaging removed from raw materials, packaging or packaged goods used in this activity.</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a:effectLst/>
                        </a:rPr>
                        <a:t>Report B / I &amp; D for all packaging sold or supplied. Report Retailer where my customer removes the packaging.</a:t>
                      </a:r>
                      <a:endParaRPr lang="en-IE" sz="2800">
                        <a:effectLst/>
                      </a:endParaRPr>
                    </a:p>
                    <a:p>
                      <a:pPr>
                        <a:lnSpc>
                          <a:spcPct val="107000"/>
                        </a:lnSpc>
                        <a:spcAft>
                          <a:spcPts val="800"/>
                        </a:spcAft>
                      </a:pPr>
                      <a:r>
                        <a:rPr lang="en-US" sz="2800">
                          <a:effectLst/>
                        </a:rPr>
                        <a:t> </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9469814"/>
                  </a:ext>
                </a:extLst>
              </a:tr>
              <a:tr h="2190982">
                <a:tc>
                  <a:txBody>
                    <a:bodyPr/>
                    <a:lstStyle/>
                    <a:p>
                      <a:pPr>
                        <a:lnSpc>
                          <a:spcPct val="107000"/>
                        </a:lnSpc>
                        <a:spcAft>
                          <a:spcPts val="800"/>
                        </a:spcAft>
                      </a:pPr>
                      <a:r>
                        <a:rPr lang="en-US" sz="2800">
                          <a:effectLst/>
                        </a:rPr>
                        <a:t>I provide any of the above services to a Non Repak member.</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a:effectLst/>
                        </a:rPr>
                        <a:t>Report by source for all packaging removed from raw materials, packaging or packaged goods used in this activity.</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a:effectLst/>
                        </a:rPr>
                        <a:t>B / I &amp; D for all packaging sold or supplied. Retailer where my customer removes the packaging.</a:t>
                      </a:r>
                      <a:endParaRPr lang="en-IE" sz="2800">
                        <a:effectLst/>
                      </a:endParaRPr>
                    </a:p>
                    <a:p>
                      <a:pPr>
                        <a:lnSpc>
                          <a:spcPct val="107000"/>
                        </a:lnSpc>
                        <a:spcAft>
                          <a:spcPts val="800"/>
                        </a:spcAft>
                      </a:pPr>
                      <a:r>
                        <a:rPr lang="en-US" sz="2800">
                          <a:effectLst/>
                        </a:rPr>
                        <a:t> </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8071380"/>
                  </a:ext>
                </a:extLst>
              </a:tr>
              <a:tr h="2236039">
                <a:tc>
                  <a:txBody>
                    <a:bodyPr/>
                    <a:lstStyle/>
                    <a:p>
                      <a:pPr>
                        <a:lnSpc>
                          <a:spcPct val="107000"/>
                        </a:lnSpc>
                        <a:spcAft>
                          <a:spcPts val="800"/>
                        </a:spcAft>
                      </a:pPr>
                      <a:r>
                        <a:rPr lang="en-US" sz="2800" dirty="0">
                          <a:effectLst/>
                        </a:rPr>
                        <a:t>I provide consignment services (sale or supply) for Non Repak members.</a:t>
                      </a:r>
                      <a:endParaRPr lang="en-IE" sz="2800" dirty="0">
                        <a:effectLst/>
                      </a:endParaRPr>
                    </a:p>
                    <a:p>
                      <a:pPr>
                        <a:lnSpc>
                          <a:spcPct val="107000"/>
                        </a:lnSpc>
                        <a:spcAft>
                          <a:spcPts val="800"/>
                        </a:spcAft>
                      </a:pPr>
                      <a:r>
                        <a:rPr lang="en-US" sz="2800" dirty="0">
                          <a:effectLst/>
                        </a:rPr>
                        <a:t>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effectLst/>
                        </a:rPr>
                        <a:t>Report by source for all packaging removed from raw materials, packaging or packaged goods used in this 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2800" dirty="0">
                          <a:effectLst/>
                        </a:rPr>
                        <a:t>Report B / I &amp; D for all packaging sold or supplied. Also report Retailer where my customer removes the packaging.</a:t>
                      </a:r>
                      <a:endParaRPr lang="en-IE" sz="2800" dirty="0">
                        <a:effectLst/>
                      </a:endParaRPr>
                    </a:p>
                    <a:p>
                      <a:pPr>
                        <a:lnSpc>
                          <a:spcPct val="107000"/>
                        </a:lnSpc>
                        <a:spcAft>
                          <a:spcPts val="800"/>
                        </a:spcAft>
                      </a:pPr>
                      <a:r>
                        <a:rPr lang="en-US" sz="2800" dirty="0">
                          <a:effectLst/>
                        </a:rPr>
                        <a:t>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5790982"/>
                  </a:ext>
                </a:extLst>
              </a:tr>
            </a:tbl>
          </a:graphicData>
        </a:graphic>
      </p:graphicFrame>
      <p:sp>
        <p:nvSpPr>
          <p:cNvPr id="4" name="TextBox 3">
            <a:extLst>
              <a:ext uri="{FF2B5EF4-FFF2-40B4-BE49-F238E27FC236}">
                <a16:creationId xmlns:a16="http://schemas.microsoft.com/office/drawing/2014/main" id="{39328933-B25D-61B4-0B78-686CE3DF4430}"/>
              </a:ext>
            </a:extLst>
          </p:cNvPr>
          <p:cNvSpPr txBox="1"/>
          <p:nvPr/>
        </p:nvSpPr>
        <p:spPr>
          <a:xfrm>
            <a:off x="1459546" y="11277528"/>
            <a:ext cx="2144843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**B / I = Brandholder</a:t>
            </a:r>
            <a:r>
              <a:rPr lang="en-US" sz="2800" dirty="0">
                <a:solidFill>
                  <a:schemeClr val="bg1"/>
                </a:solidFill>
                <a:latin typeface="Arial" panose="020B0604020202020204" pitchFamily="34" charset="0"/>
                <a:cs typeface="Arial" panose="020B0604020202020204" pitchFamily="34" charset="0"/>
              </a:rPr>
              <a:t> / </a:t>
            </a: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Importer</a:t>
            </a:r>
            <a:r>
              <a:rPr lang="en-US" sz="2800" dirty="0">
                <a:solidFill>
                  <a:schemeClr val="bg1"/>
                </a:solidFill>
                <a:latin typeface="Arial" panose="020B0604020202020204" pitchFamily="34" charset="0"/>
                <a:cs typeface="Arial" panose="020B0604020202020204" pitchFamily="34" charset="0"/>
              </a:rPr>
              <a:t>; </a:t>
            </a: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D = Distributor</a:t>
            </a:r>
            <a:endParaRPr kumimoji="0" lang="en-IE"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393624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hutterstock_603097856.jpeg" descr="shutterstock_603097856.jpeg"/>
          <p:cNvPicPr>
            <a:picLocks noChangeAspect="1"/>
          </p:cNvPicPr>
          <p:nvPr/>
        </p:nvPicPr>
        <p:blipFill>
          <a:blip r:embed="rId2"/>
          <a:stretch>
            <a:fillRect/>
          </a:stretch>
        </p:blipFill>
        <p:spPr>
          <a:xfrm flipH="1">
            <a:off x="0" y="-1"/>
            <a:ext cx="24375762" cy="13715999"/>
          </a:xfrm>
          <a:prstGeom prst="rect">
            <a:avLst/>
          </a:prstGeom>
          <a:ln w="12700">
            <a:miter lim="400000"/>
          </a:ln>
        </p:spPr>
      </p:pic>
      <p:sp>
        <p:nvSpPr>
          <p:cNvPr id="255" name="Rectangle"/>
          <p:cNvSpPr/>
          <p:nvPr/>
        </p:nvSpPr>
        <p:spPr>
          <a:xfrm>
            <a:off x="548640" y="410388"/>
            <a:ext cx="23454360" cy="11819712"/>
          </a:xfrm>
          <a:prstGeom prst="rect">
            <a:avLst/>
          </a:prstGeom>
          <a:solidFill>
            <a:srgbClr val="000000">
              <a:alpha val="7578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63" name="Contract Packing (ROI Only)"/>
          <p:cNvSpPr txBox="1"/>
          <p:nvPr/>
        </p:nvSpPr>
        <p:spPr>
          <a:xfrm>
            <a:off x="1480150" y="734317"/>
            <a:ext cx="19613880" cy="148123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30000"/>
              </a:lnSpc>
              <a:defRPr sz="3900">
                <a:solidFill>
                  <a:srgbClr val="FFFFFF"/>
                </a:solidFill>
                <a:latin typeface="Arial"/>
                <a:ea typeface="Arial"/>
                <a:cs typeface="Arial"/>
                <a:sym typeface="Arial"/>
              </a:defRPr>
            </a:lvl1pPr>
          </a:lstStyle>
          <a:p>
            <a:r>
              <a:rPr lang="en-IE" sz="3600" b="1" dirty="0">
                <a:solidFill>
                  <a:srgbClr val="00B16B"/>
                </a:solidFill>
                <a:effectLst/>
                <a:latin typeface="Arial" panose="020B0604020202020204" pitchFamily="34" charset="0"/>
                <a:ea typeface="Calibri" panose="020F0502020204030204" pitchFamily="34" charset="0"/>
                <a:cs typeface="Times New Roman" panose="02020603050405020304" pitchFamily="18" charset="0"/>
              </a:rPr>
              <a:t>If your business has goods packed on its behalf by another ROI business, then you must report the packaging as shown below. </a:t>
            </a:r>
            <a:endParaRPr lang="en-IE" sz="3600" dirty="0">
              <a:solidFill>
                <a:srgbClr val="00B16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38F542F-7D9D-10C3-E085-EED0952418B0}"/>
              </a:ext>
            </a:extLst>
          </p:cNvPr>
          <p:cNvPicPr>
            <a:picLocks noChangeAspect="1"/>
          </p:cNvPicPr>
          <p:nvPr/>
        </p:nvPicPr>
        <p:blipFill>
          <a:blip r:embed="rId3"/>
          <a:stretch>
            <a:fillRect/>
          </a:stretch>
        </p:blipFill>
        <p:spPr>
          <a:xfrm>
            <a:off x="-8239" y="11984946"/>
            <a:ext cx="24384001" cy="1981200"/>
          </a:xfrm>
          <a:prstGeom prst="rect">
            <a:avLst/>
          </a:prstGeom>
        </p:spPr>
      </p:pic>
      <p:sp>
        <p:nvSpPr>
          <p:cNvPr id="3" name="Slide Number Placeholder 2">
            <a:extLst>
              <a:ext uri="{FF2B5EF4-FFF2-40B4-BE49-F238E27FC236}">
                <a16:creationId xmlns:a16="http://schemas.microsoft.com/office/drawing/2014/main" id="{64FD684A-5179-BA1B-1352-147CDDCF6211}"/>
              </a:ext>
            </a:extLst>
          </p:cNvPr>
          <p:cNvSpPr>
            <a:spLocks noGrp="1"/>
          </p:cNvSpPr>
          <p:nvPr>
            <p:ph type="sldNum" sz="quarter" idx="2"/>
          </p:nvPr>
        </p:nvSpPr>
        <p:spPr/>
        <p:txBody>
          <a:bodyPr/>
          <a:lstStyle/>
          <a:p>
            <a:fld id="{86CB4B4D-7CA3-9044-876B-883B54F8677D}" type="slidenum">
              <a:rPr lang="en-IE" smtClean="0"/>
              <a:t>43</a:t>
            </a:fld>
            <a:endParaRPr lang="en-IE"/>
          </a:p>
        </p:txBody>
      </p:sp>
      <p:graphicFrame>
        <p:nvGraphicFramePr>
          <p:cNvPr id="5" name="Table 4">
            <a:extLst>
              <a:ext uri="{FF2B5EF4-FFF2-40B4-BE49-F238E27FC236}">
                <a16:creationId xmlns:a16="http://schemas.microsoft.com/office/drawing/2014/main" id="{99201B87-84E6-326A-A06B-2AF1BDC61B09}"/>
              </a:ext>
            </a:extLst>
          </p:cNvPr>
          <p:cNvGraphicFramePr>
            <a:graphicFrameLocks noGrp="1"/>
          </p:cNvGraphicFramePr>
          <p:nvPr>
            <p:extLst>
              <p:ext uri="{D42A27DB-BD31-4B8C-83A1-F6EECF244321}">
                <p14:modId xmlns:p14="http://schemas.microsoft.com/office/powerpoint/2010/main" val="1396727517"/>
              </p:ext>
            </p:extLst>
          </p:nvPr>
        </p:nvGraphicFramePr>
        <p:xfrm>
          <a:off x="1459546" y="3308189"/>
          <a:ext cx="21448430" cy="7786770"/>
        </p:xfrm>
        <a:graphic>
          <a:graphicData uri="http://schemas.openxmlformats.org/drawingml/2006/table">
            <a:tbl>
              <a:tblPr firstRow="1" firstCol="1" bandRow="1">
                <a:tableStyleId>{33BA23B1-9221-436E-865A-0063620EA4FD}</a:tableStyleId>
              </a:tblPr>
              <a:tblGrid>
                <a:gridCol w="8324534">
                  <a:extLst>
                    <a:ext uri="{9D8B030D-6E8A-4147-A177-3AD203B41FA5}">
                      <a16:colId xmlns:a16="http://schemas.microsoft.com/office/drawing/2014/main" val="1988773778"/>
                    </a:ext>
                  </a:extLst>
                </a:gridCol>
                <a:gridCol w="6515100">
                  <a:extLst>
                    <a:ext uri="{9D8B030D-6E8A-4147-A177-3AD203B41FA5}">
                      <a16:colId xmlns:a16="http://schemas.microsoft.com/office/drawing/2014/main" val="346206087"/>
                    </a:ext>
                  </a:extLst>
                </a:gridCol>
                <a:gridCol w="6608796">
                  <a:extLst>
                    <a:ext uri="{9D8B030D-6E8A-4147-A177-3AD203B41FA5}">
                      <a16:colId xmlns:a16="http://schemas.microsoft.com/office/drawing/2014/main" val="3783155703"/>
                    </a:ext>
                  </a:extLst>
                </a:gridCol>
              </a:tblGrid>
              <a:tr h="572407">
                <a:tc>
                  <a:txBody>
                    <a:bodyPr/>
                    <a:lstStyle/>
                    <a:p>
                      <a:pPr algn="ctr">
                        <a:lnSpc>
                          <a:spcPct val="107000"/>
                        </a:lnSpc>
                        <a:spcAft>
                          <a:spcPts val="800"/>
                        </a:spcAft>
                      </a:pPr>
                      <a:r>
                        <a:rPr lang="en-US" sz="2800" dirty="0">
                          <a:effectLst/>
                        </a:rPr>
                        <a:t>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rPr>
                        <a:t>Section 1 Input Packaging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rPr>
                        <a:t>Section 2 Output Packaging</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363480"/>
                  </a:ext>
                </a:extLst>
              </a:tr>
              <a:tr h="2371957">
                <a:tc>
                  <a:txBody>
                    <a:bodyPr/>
                    <a:lstStyle/>
                    <a:p>
                      <a:pPr>
                        <a:lnSpc>
                          <a:spcPct val="107000"/>
                        </a:lnSpc>
                        <a:spcAft>
                          <a:spcPts val="800"/>
                        </a:spcAft>
                      </a:pPr>
                      <a:endParaRPr lang="en-US" sz="2800" b="0" u="none" strike="noStrike" cap="none" spc="0" baseline="0" dirty="0">
                        <a:ln>
                          <a:noFill/>
                        </a:ln>
                        <a:solidFill>
                          <a:srgbClr val="FFFFFF"/>
                        </a:solidFill>
                        <a:effectLst/>
                        <a:uFillTx/>
                        <a:sym typeface="Helvetica Neue Light"/>
                      </a:endParaRPr>
                    </a:p>
                    <a:p>
                      <a:pPr>
                        <a:lnSpc>
                          <a:spcPct val="107000"/>
                        </a:lnSpc>
                        <a:spcAft>
                          <a:spcPts val="800"/>
                        </a:spcAft>
                      </a:pPr>
                      <a:r>
                        <a:rPr lang="en-US" sz="2800" b="0" u="none" strike="noStrike" cap="none" spc="0" baseline="0" dirty="0">
                          <a:ln>
                            <a:noFill/>
                          </a:ln>
                          <a:solidFill>
                            <a:srgbClr val="FFFFFF"/>
                          </a:solidFill>
                          <a:effectLst/>
                          <a:uFillTx/>
                          <a:sym typeface="Helvetica Neue Light"/>
                        </a:rPr>
                        <a:t>My contract packer is a Repak member based in ROI.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800" dirty="0">
                        <a:effectLst/>
                      </a:endParaRPr>
                    </a:p>
                    <a:p>
                      <a:pPr>
                        <a:lnSpc>
                          <a:spcPct val="107000"/>
                        </a:lnSpc>
                        <a:spcAft>
                          <a:spcPts val="800"/>
                        </a:spcAft>
                      </a:pPr>
                      <a:r>
                        <a:rPr lang="en-US" sz="2800" dirty="0">
                          <a:effectLst/>
                        </a:rPr>
                        <a:t>Report by source for packaging removed on delivery of your own brand goods only (on all 3 lines of section 1.1 where applicable). </a:t>
                      </a:r>
                    </a:p>
                    <a:p>
                      <a:pPr>
                        <a:lnSpc>
                          <a:spcPct val="107000"/>
                        </a:lnSpc>
                        <a:spcAft>
                          <a:spcPts val="80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800" dirty="0">
                        <a:effectLst/>
                      </a:endParaRPr>
                    </a:p>
                    <a:p>
                      <a:pPr>
                        <a:lnSpc>
                          <a:spcPct val="107000"/>
                        </a:lnSpc>
                        <a:spcAft>
                          <a:spcPts val="800"/>
                        </a:spcAft>
                      </a:pPr>
                      <a:r>
                        <a:rPr lang="en-US" sz="2800" dirty="0">
                          <a:effectLst/>
                        </a:rPr>
                        <a:t>Report B / I &amp; D for all packaging sold or supplied. Also report Retailer where my customer removes the packaging.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92580"/>
                  </a:ext>
                </a:extLst>
              </a:tr>
              <a:tr h="2316584">
                <a:tc>
                  <a:txBody>
                    <a:bodyPr/>
                    <a:lstStyle/>
                    <a:p>
                      <a:pPr>
                        <a:lnSpc>
                          <a:spcPct val="107000"/>
                        </a:lnSpc>
                        <a:spcAft>
                          <a:spcPts val="800"/>
                        </a:spcAft>
                      </a:pPr>
                      <a:endParaRPr lang="en-US" sz="2800" dirty="0">
                        <a:effectLst/>
                      </a:endParaRPr>
                    </a:p>
                    <a:p>
                      <a:pPr>
                        <a:lnSpc>
                          <a:spcPct val="107000"/>
                        </a:lnSpc>
                        <a:spcAft>
                          <a:spcPts val="800"/>
                        </a:spcAft>
                      </a:pPr>
                      <a:r>
                        <a:rPr lang="en-US" sz="2800" dirty="0">
                          <a:effectLst/>
                        </a:rPr>
                        <a:t>My contract packer is based in ROI but not a Repak member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800" dirty="0">
                        <a:effectLst/>
                      </a:endParaRPr>
                    </a:p>
                    <a:p>
                      <a:pPr>
                        <a:lnSpc>
                          <a:spcPct val="107000"/>
                        </a:lnSpc>
                        <a:spcAft>
                          <a:spcPts val="800"/>
                        </a:spcAft>
                      </a:pPr>
                      <a:r>
                        <a:rPr lang="en-US" sz="2800" dirty="0">
                          <a:effectLst/>
                        </a:rPr>
                        <a:t>Report by source (1.1 or 1.2) for packaging removed from raw materials  or packaging used  by the contract packer in this activity as well as packaging removed on  delivery of your own brand goods only (on all 3 lines of section 1.1 where applicable). </a:t>
                      </a:r>
                    </a:p>
                    <a:p>
                      <a:pPr>
                        <a:lnSpc>
                          <a:spcPct val="107000"/>
                        </a:lnSpc>
                        <a:spcAft>
                          <a:spcPts val="80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US" sz="2800" dirty="0">
                        <a:effectLst/>
                      </a:endParaRPr>
                    </a:p>
                    <a:p>
                      <a:pPr>
                        <a:lnSpc>
                          <a:spcPct val="107000"/>
                        </a:lnSpc>
                        <a:spcAft>
                          <a:spcPts val="800"/>
                        </a:spcAft>
                      </a:pPr>
                      <a:r>
                        <a:rPr lang="en-US" sz="2800" dirty="0">
                          <a:effectLst/>
                        </a:rPr>
                        <a:t>Report B / I &amp; D for all packaging sold or supplied. Also report Retailer where my customer removes the packaging.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9469814"/>
                  </a:ext>
                </a:extLst>
              </a:tr>
            </a:tbl>
          </a:graphicData>
        </a:graphic>
      </p:graphicFrame>
      <p:sp>
        <p:nvSpPr>
          <p:cNvPr id="4" name="TextBox 3">
            <a:extLst>
              <a:ext uri="{FF2B5EF4-FFF2-40B4-BE49-F238E27FC236}">
                <a16:creationId xmlns:a16="http://schemas.microsoft.com/office/drawing/2014/main" id="{8B33AAC0-ACCB-605B-86BD-1AB25FA5B199}"/>
              </a:ext>
            </a:extLst>
          </p:cNvPr>
          <p:cNvSpPr txBox="1"/>
          <p:nvPr/>
        </p:nvSpPr>
        <p:spPr>
          <a:xfrm>
            <a:off x="1459546" y="11277528"/>
            <a:ext cx="2144843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**B / I = Brandholder</a:t>
            </a:r>
            <a:r>
              <a:rPr lang="en-US" sz="2800" dirty="0">
                <a:solidFill>
                  <a:schemeClr val="bg1"/>
                </a:solidFill>
                <a:latin typeface="Arial" panose="020B0604020202020204" pitchFamily="34" charset="0"/>
                <a:cs typeface="Arial" panose="020B0604020202020204" pitchFamily="34" charset="0"/>
              </a:rPr>
              <a:t> / </a:t>
            </a: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Importer</a:t>
            </a:r>
            <a:r>
              <a:rPr lang="en-US" sz="2800" dirty="0">
                <a:solidFill>
                  <a:schemeClr val="bg1"/>
                </a:solidFill>
                <a:latin typeface="Arial" panose="020B0604020202020204" pitchFamily="34" charset="0"/>
                <a:cs typeface="Arial" panose="020B0604020202020204" pitchFamily="34" charset="0"/>
              </a:rPr>
              <a:t>; </a:t>
            </a:r>
            <a:r>
              <a:rPr kumimoji="0" lang="en-US"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D = Distributor</a:t>
            </a:r>
            <a:endParaRPr kumimoji="0" lang="en-IE" sz="2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739936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utterstock_518231311.jpeg" descr="shutterstock_518231311.jpeg">
            <a:extLst>
              <a:ext uri="{FF2B5EF4-FFF2-40B4-BE49-F238E27FC236}">
                <a16:creationId xmlns:a16="http://schemas.microsoft.com/office/drawing/2014/main" id="{FC52235E-721D-048F-5497-D143BF3A7A51}"/>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345" name="Rectangle"/>
          <p:cNvSpPr/>
          <p:nvPr/>
        </p:nvSpPr>
        <p:spPr>
          <a:xfrm>
            <a:off x="56591" y="237695"/>
            <a:ext cx="22929841" cy="11461152"/>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7" name="Input Packaging"/>
          <p:cNvSpPr txBox="1"/>
          <p:nvPr/>
        </p:nvSpPr>
        <p:spPr>
          <a:xfrm>
            <a:off x="927100" y="3336722"/>
            <a:ext cx="102657" cy="10266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80000"/>
              </a:lnSpc>
              <a:defRPr sz="3900">
                <a:solidFill>
                  <a:srgbClr val="FFFFFF"/>
                </a:solidFill>
                <a:latin typeface="Arial"/>
                <a:ea typeface="Arial"/>
                <a:cs typeface="Arial"/>
                <a:sym typeface="Arial"/>
              </a:defRPr>
            </a:lvl1pPr>
          </a:lstStyle>
          <a:p>
            <a:endParaRPr dirty="0"/>
          </a:p>
        </p:txBody>
      </p:sp>
      <p:sp>
        <p:nvSpPr>
          <p:cNvPr id="351" name="Form Breakdown"/>
          <p:cNvSpPr txBox="1"/>
          <p:nvPr/>
        </p:nvSpPr>
        <p:spPr>
          <a:xfrm>
            <a:off x="1397568" y="618312"/>
            <a:ext cx="7219925" cy="933589"/>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lang="en-IE" sz="5400" dirty="0">
                <a:solidFill>
                  <a:srgbClr val="00B16B"/>
                </a:solidFill>
              </a:rPr>
              <a:t>Glossary / Definitions</a:t>
            </a:r>
            <a:endParaRPr sz="5400" dirty="0">
              <a:solidFill>
                <a:srgbClr val="00B16B"/>
              </a:solidFill>
            </a:endParaRPr>
          </a:p>
        </p:txBody>
      </p:sp>
      <p:grpSp>
        <p:nvGrpSpPr>
          <p:cNvPr id="3" name="Group 2">
            <a:extLst>
              <a:ext uri="{FF2B5EF4-FFF2-40B4-BE49-F238E27FC236}">
                <a16:creationId xmlns:a16="http://schemas.microsoft.com/office/drawing/2014/main" id="{7741DA61-A1CA-3D71-B9F4-12F8A4048D15}"/>
              </a:ext>
            </a:extLst>
          </p:cNvPr>
          <p:cNvGrpSpPr/>
          <p:nvPr/>
        </p:nvGrpSpPr>
        <p:grpSpPr>
          <a:xfrm>
            <a:off x="1" y="11877013"/>
            <a:ext cx="24384000" cy="1979587"/>
            <a:chOff x="419100" y="11736413"/>
            <a:chExt cx="24553334" cy="1854929"/>
          </a:xfrm>
        </p:grpSpPr>
        <p:sp>
          <p:nvSpPr>
            <p:cNvPr id="4" name="Rectangle">
              <a:extLst>
                <a:ext uri="{FF2B5EF4-FFF2-40B4-BE49-F238E27FC236}">
                  <a16:creationId xmlns:a16="http://schemas.microsoft.com/office/drawing/2014/main" id="{38720A9A-ECA7-A53C-A4A8-F61540259C09}"/>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47D8554E-14B2-36F3-F9D9-453B2B323CAB}"/>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781B5004-287F-2AE7-E25C-900107067037}"/>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2" name="Slide Number Placeholder 1">
            <a:extLst>
              <a:ext uri="{FF2B5EF4-FFF2-40B4-BE49-F238E27FC236}">
                <a16:creationId xmlns:a16="http://schemas.microsoft.com/office/drawing/2014/main" id="{361B5B2B-B323-7EFF-85FB-664E3E168BD2}"/>
              </a:ext>
            </a:extLst>
          </p:cNvPr>
          <p:cNvSpPr>
            <a:spLocks noGrp="1"/>
          </p:cNvSpPr>
          <p:nvPr>
            <p:ph type="sldNum" sz="quarter" idx="2"/>
          </p:nvPr>
        </p:nvSpPr>
        <p:spPr/>
        <p:txBody>
          <a:bodyPr/>
          <a:lstStyle/>
          <a:p>
            <a:fld id="{86CB4B4D-7CA3-9044-876B-883B54F8677D}" type="slidenum">
              <a:rPr lang="en-IE" smtClean="0"/>
              <a:t>44</a:t>
            </a:fld>
            <a:endParaRPr lang="en-IE"/>
          </a:p>
        </p:txBody>
      </p:sp>
      <p:graphicFrame>
        <p:nvGraphicFramePr>
          <p:cNvPr id="9" name="Table 8">
            <a:extLst>
              <a:ext uri="{FF2B5EF4-FFF2-40B4-BE49-F238E27FC236}">
                <a16:creationId xmlns:a16="http://schemas.microsoft.com/office/drawing/2014/main" id="{21DB2787-1160-23C2-D3DC-E79501F7FF03}"/>
              </a:ext>
            </a:extLst>
          </p:cNvPr>
          <p:cNvGraphicFramePr>
            <a:graphicFrameLocks noGrp="1"/>
          </p:cNvGraphicFramePr>
          <p:nvPr>
            <p:extLst>
              <p:ext uri="{D42A27DB-BD31-4B8C-83A1-F6EECF244321}">
                <p14:modId xmlns:p14="http://schemas.microsoft.com/office/powerpoint/2010/main" val="940490677"/>
              </p:ext>
            </p:extLst>
          </p:nvPr>
        </p:nvGraphicFramePr>
        <p:xfrm>
          <a:off x="3097176" y="1787337"/>
          <a:ext cx="18651200" cy="9766212"/>
        </p:xfrm>
        <a:graphic>
          <a:graphicData uri="http://schemas.openxmlformats.org/drawingml/2006/table">
            <a:tbl>
              <a:tblPr>
                <a:tableStyleId>{33BA23B1-9221-436E-865A-0063620EA4FD}</a:tableStyleId>
              </a:tblPr>
              <a:tblGrid>
                <a:gridCol w="6065199">
                  <a:extLst>
                    <a:ext uri="{9D8B030D-6E8A-4147-A177-3AD203B41FA5}">
                      <a16:colId xmlns:a16="http://schemas.microsoft.com/office/drawing/2014/main" val="3696404845"/>
                    </a:ext>
                  </a:extLst>
                </a:gridCol>
                <a:gridCol w="12586001">
                  <a:extLst>
                    <a:ext uri="{9D8B030D-6E8A-4147-A177-3AD203B41FA5}">
                      <a16:colId xmlns:a16="http://schemas.microsoft.com/office/drawing/2014/main" val="4249279783"/>
                    </a:ext>
                  </a:extLst>
                </a:gridCol>
              </a:tblGrid>
              <a:tr h="1281424">
                <a:tc>
                  <a:txBody>
                    <a:bodyPr/>
                    <a:lstStyle/>
                    <a:p>
                      <a:pPr algn="l" fontAlgn="t"/>
                      <a:r>
                        <a:rPr lang="en-IE" sz="2400" b="1" u="none" strike="noStrike" dirty="0">
                          <a:effectLst/>
                        </a:rPr>
                        <a:t>Back-door Waste</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Packaging waste arising from supplied goods or raw materials which is received by a producer but is not thereafter used in the supply of products. (reported in Section 1 – Input Packaging of Repak form).</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4963395"/>
                  </a:ext>
                </a:extLst>
              </a:tr>
              <a:tr h="682781">
                <a:tc>
                  <a:txBody>
                    <a:bodyPr/>
                    <a:lstStyle/>
                    <a:p>
                      <a:pPr algn="l" fontAlgn="t"/>
                      <a:r>
                        <a:rPr lang="en-IE" sz="2400" b="1" u="none" strike="noStrike" dirty="0">
                          <a:effectLst/>
                        </a:rPr>
                        <a:t>CEP</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EU’s Circular Economy Package (CEP)</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148102896"/>
                  </a:ext>
                </a:extLst>
              </a:tr>
              <a:tr h="3372288">
                <a:tc>
                  <a:txBody>
                    <a:bodyPr/>
                    <a:lstStyle/>
                    <a:p>
                      <a:pPr algn="l" fontAlgn="t"/>
                      <a:r>
                        <a:rPr lang="en-IE" sz="2400" b="1" u="none" strike="noStrike" dirty="0">
                          <a:effectLst/>
                        </a:rPr>
                        <a:t>Circular Economy</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The circular economy is a model of production and consumption, which involves sharing, leasing, reusing, repairing, refurbishing and recycling existing materials and products as long as possible. In this way, the life cycle of products is extended.</a:t>
                      </a:r>
                      <a:br>
                        <a:rPr lang="en-US" sz="2400" b="1" u="none" strike="noStrike" dirty="0">
                          <a:effectLst/>
                        </a:rPr>
                      </a:br>
                      <a:br>
                        <a:rPr lang="en-US" sz="2400" b="1" u="none" strike="noStrike" dirty="0">
                          <a:effectLst/>
                        </a:rPr>
                      </a:br>
                      <a:r>
                        <a:rPr lang="en-US" sz="2400" b="1" u="none" strike="noStrike" dirty="0">
                          <a:effectLst/>
                        </a:rPr>
                        <a:t>In practice, it implies reducing waste to a minimum. When a product reaches the end of its life, its materials are kept within the economy wherever possible. These can be productively used again and again, thereby creating further value.</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139761627"/>
                  </a:ext>
                </a:extLst>
              </a:tr>
              <a:tr h="1124264">
                <a:tc>
                  <a:txBody>
                    <a:bodyPr/>
                    <a:lstStyle/>
                    <a:p>
                      <a:pPr algn="l" fontAlgn="t"/>
                      <a:r>
                        <a:rPr lang="en-IE" sz="2400" b="1" u="none" strike="noStrike" dirty="0">
                          <a:effectLst/>
                        </a:rPr>
                        <a:t>De </a:t>
                      </a:r>
                      <a:r>
                        <a:rPr lang="en-IE" sz="2400" b="1" u="none" strike="noStrike" dirty="0" err="1">
                          <a:effectLst/>
                        </a:rPr>
                        <a:t>Minimus</a:t>
                      </a:r>
                      <a:endParaRPr lang="en-IE" sz="2400" b="1" i="0" u="none" strike="noStrike" dirty="0" err="1">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de minimis refers to turnover and tonnage thresholds for the producers in the Waste Management (Packaging) Regulations 2007.</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630511349"/>
                  </a:ext>
                </a:extLst>
              </a:tr>
              <a:tr h="2581271">
                <a:tc>
                  <a:txBody>
                    <a:bodyPr/>
                    <a:lstStyle/>
                    <a:p>
                      <a:pPr algn="l" fontAlgn="t"/>
                      <a:r>
                        <a:rPr lang="en-US" sz="2400" b="1" u="none" strike="noStrike" dirty="0">
                          <a:effectLst/>
                        </a:rPr>
                        <a:t>Eco Fee Modulation / Eco Modulated Fees</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At EU level, eco-modulation of fees in EPR systems have been identified and promoted as a key lever for eco-design and a circular economy, especially for (plastics) packaging.</a:t>
                      </a:r>
                      <a:br>
                        <a:rPr lang="en-US" sz="2400" b="1" u="none" strike="noStrike" dirty="0">
                          <a:effectLst/>
                        </a:rPr>
                      </a:br>
                      <a:r>
                        <a:rPr lang="en-US" sz="2400" b="1" u="none" strike="noStrike" dirty="0">
                          <a:effectLst/>
                        </a:rPr>
                        <a:t>The updated Waste Framework Directive requires the modulations of financial contributions to Extended Producer Responsibility Schemes in order to </a:t>
                      </a:r>
                      <a:r>
                        <a:rPr lang="en-US" sz="2400" b="1" u="none" strike="noStrike" dirty="0" err="1">
                          <a:effectLst/>
                        </a:rPr>
                        <a:t>minimise</a:t>
                      </a:r>
                      <a:r>
                        <a:rPr lang="en-US" sz="2400" b="1" u="none" strike="noStrike" dirty="0">
                          <a:effectLst/>
                        </a:rPr>
                        <a:t> waste contribution and facilitate the recycling of materials.</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140365"/>
                  </a:ext>
                </a:extLst>
              </a:tr>
              <a:tr h="724184">
                <a:tc>
                  <a:txBody>
                    <a:bodyPr/>
                    <a:lstStyle/>
                    <a:p>
                      <a:pPr algn="l" fontAlgn="t"/>
                      <a:r>
                        <a:rPr lang="en-IE" sz="2400" b="1" u="none" strike="noStrike" dirty="0">
                          <a:effectLst/>
                        </a:rPr>
                        <a:t>MRF</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IE" sz="2400" b="1" u="none" strike="noStrike" dirty="0">
                          <a:effectLst/>
                        </a:rPr>
                        <a:t>Material Recovery Facility</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89801490"/>
                  </a:ext>
                </a:extLst>
              </a:tr>
            </a:tbl>
          </a:graphicData>
        </a:graphic>
      </p:graphicFrame>
    </p:spTree>
    <p:extLst>
      <p:ext uri="{BB962C8B-B14F-4D97-AF65-F5344CB8AC3E}">
        <p14:creationId xmlns:p14="http://schemas.microsoft.com/office/powerpoint/2010/main" val="209021753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utterstock_518231311.jpeg" descr="shutterstock_518231311.jpeg">
            <a:extLst>
              <a:ext uri="{FF2B5EF4-FFF2-40B4-BE49-F238E27FC236}">
                <a16:creationId xmlns:a16="http://schemas.microsoft.com/office/drawing/2014/main" id="{FC52235E-721D-048F-5497-D143BF3A7A51}"/>
              </a:ext>
            </a:extLst>
          </p:cNvPr>
          <p:cNvPicPr>
            <a:picLocks noChangeAspect="1"/>
          </p:cNvPicPr>
          <p:nvPr/>
        </p:nvPicPr>
        <p:blipFill rotWithShape="1">
          <a:blip r:embed="rId2"/>
          <a:srcRect b="5010"/>
          <a:stretch/>
        </p:blipFill>
        <p:spPr>
          <a:xfrm flipH="1">
            <a:off x="-84669" y="113283"/>
            <a:ext cx="24553335" cy="12166307"/>
          </a:xfrm>
          <a:prstGeom prst="rect">
            <a:avLst/>
          </a:prstGeom>
          <a:ln w="12700">
            <a:miter lim="400000"/>
          </a:ln>
        </p:spPr>
      </p:pic>
      <p:sp>
        <p:nvSpPr>
          <p:cNvPr id="345" name="Rectangle"/>
          <p:cNvSpPr/>
          <p:nvPr/>
        </p:nvSpPr>
        <p:spPr>
          <a:xfrm>
            <a:off x="56591" y="237695"/>
            <a:ext cx="22929841" cy="11639314"/>
          </a:xfrm>
          <a:prstGeom prst="rect">
            <a:avLst/>
          </a:prstGeom>
          <a:solidFill>
            <a:srgbClr val="000000">
              <a:alpha val="5698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7" name="Input Packaging"/>
          <p:cNvSpPr txBox="1"/>
          <p:nvPr/>
        </p:nvSpPr>
        <p:spPr>
          <a:xfrm>
            <a:off x="927100" y="3336722"/>
            <a:ext cx="102657" cy="10266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80000"/>
              </a:lnSpc>
              <a:defRPr sz="3900">
                <a:solidFill>
                  <a:srgbClr val="FFFFFF"/>
                </a:solidFill>
                <a:latin typeface="Arial"/>
                <a:ea typeface="Arial"/>
                <a:cs typeface="Arial"/>
                <a:sym typeface="Arial"/>
              </a:defRPr>
            </a:lvl1pPr>
          </a:lstStyle>
          <a:p>
            <a:endParaRPr dirty="0"/>
          </a:p>
        </p:txBody>
      </p:sp>
      <p:sp>
        <p:nvSpPr>
          <p:cNvPr id="351" name="Form Breakdown"/>
          <p:cNvSpPr txBox="1"/>
          <p:nvPr/>
        </p:nvSpPr>
        <p:spPr>
          <a:xfrm>
            <a:off x="1397568" y="618312"/>
            <a:ext cx="7219925" cy="933589"/>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r>
              <a:rPr lang="en-IE" sz="5400" dirty="0">
                <a:solidFill>
                  <a:srgbClr val="00B16B"/>
                </a:solidFill>
              </a:rPr>
              <a:t>Glossary / Definitions</a:t>
            </a:r>
            <a:endParaRPr sz="5400" dirty="0">
              <a:solidFill>
                <a:srgbClr val="00B16B"/>
              </a:solidFill>
            </a:endParaRPr>
          </a:p>
        </p:txBody>
      </p:sp>
      <p:grpSp>
        <p:nvGrpSpPr>
          <p:cNvPr id="3" name="Group 2">
            <a:extLst>
              <a:ext uri="{FF2B5EF4-FFF2-40B4-BE49-F238E27FC236}">
                <a16:creationId xmlns:a16="http://schemas.microsoft.com/office/drawing/2014/main" id="{7741DA61-A1CA-3D71-B9F4-12F8A4048D15}"/>
              </a:ext>
            </a:extLst>
          </p:cNvPr>
          <p:cNvGrpSpPr/>
          <p:nvPr/>
        </p:nvGrpSpPr>
        <p:grpSpPr>
          <a:xfrm>
            <a:off x="1" y="11877013"/>
            <a:ext cx="24384000" cy="1979587"/>
            <a:chOff x="419100" y="11736413"/>
            <a:chExt cx="24553334" cy="1854929"/>
          </a:xfrm>
        </p:grpSpPr>
        <p:sp>
          <p:nvSpPr>
            <p:cNvPr id="4" name="Rectangle">
              <a:extLst>
                <a:ext uri="{FF2B5EF4-FFF2-40B4-BE49-F238E27FC236}">
                  <a16:creationId xmlns:a16="http://schemas.microsoft.com/office/drawing/2014/main" id="{38720A9A-ECA7-A53C-A4A8-F61540259C09}"/>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47D8554E-14B2-36F3-F9D9-453B2B323CAB}"/>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781B5004-287F-2AE7-E25C-900107067037}"/>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2" name="Slide Number Placeholder 1">
            <a:extLst>
              <a:ext uri="{FF2B5EF4-FFF2-40B4-BE49-F238E27FC236}">
                <a16:creationId xmlns:a16="http://schemas.microsoft.com/office/drawing/2014/main" id="{361B5B2B-B323-7EFF-85FB-664E3E168BD2}"/>
              </a:ext>
            </a:extLst>
          </p:cNvPr>
          <p:cNvSpPr>
            <a:spLocks noGrp="1"/>
          </p:cNvSpPr>
          <p:nvPr>
            <p:ph type="sldNum" sz="quarter" idx="2"/>
          </p:nvPr>
        </p:nvSpPr>
        <p:spPr/>
        <p:txBody>
          <a:bodyPr/>
          <a:lstStyle/>
          <a:p>
            <a:fld id="{86CB4B4D-7CA3-9044-876B-883B54F8677D}" type="slidenum">
              <a:rPr lang="en-IE" smtClean="0"/>
              <a:t>45</a:t>
            </a:fld>
            <a:endParaRPr lang="en-IE"/>
          </a:p>
        </p:txBody>
      </p:sp>
      <p:graphicFrame>
        <p:nvGraphicFramePr>
          <p:cNvPr id="8" name="Table 7">
            <a:extLst>
              <a:ext uri="{FF2B5EF4-FFF2-40B4-BE49-F238E27FC236}">
                <a16:creationId xmlns:a16="http://schemas.microsoft.com/office/drawing/2014/main" id="{CAA768C3-BC57-DE8A-D6B0-D585182C6CB0}"/>
              </a:ext>
            </a:extLst>
          </p:cNvPr>
          <p:cNvGraphicFramePr>
            <a:graphicFrameLocks noGrp="1"/>
          </p:cNvGraphicFramePr>
          <p:nvPr>
            <p:extLst>
              <p:ext uri="{D42A27DB-BD31-4B8C-83A1-F6EECF244321}">
                <p14:modId xmlns:p14="http://schemas.microsoft.com/office/powerpoint/2010/main" val="3888365941"/>
              </p:ext>
            </p:extLst>
          </p:nvPr>
        </p:nvGraphicFramePr>
        <p:xfrm>
          <a:off x="1865006" y="1479456"/>
          <a:ext cx="20376771" cy="10164786"/>
        </p:xfrm>
        <a:graphic>
          <a:graphicData uri="http://schemas.openxmlformats.org/drawingml/2006/table">
            <a:tbl>
              <a:tblPr>
                <a:tableStyleId>{33BA23B1-9221-436E-865A-0063620EA4FD}</a:tableStyleId>
              </a:tblPr>
              <a:tblGrid>
                <a:gridCol w="5218426">
                  <a:extLst>
                    <a:ext uri="{9D8B030D-6E8A-4147-A177-3AD203B41FA5}">
                      <a16:colId xmlns:a16="http://schemas.microsoft.com/office/drawing/2014/main" val="1513754976"/>
                    </a:ext>
                  </a:extLst>
                </a:gridCol>
                <a:gridCol w="15158345">
                  <a:extLst>
                    <a:ext uri="{9D8B030D-6E8A-4147-A177-3AD203B41FA5}">
                      <a16:colId xmlns:a16="http://schemas.microsoft.com/office/drawing/2014/main" val="2215040898"/>
                    </a:ext>
                  </a:extLst>
                </a:gridCol>
              </a:tblGrid>
              <a:tr h="3314406">
                <a:tc>
                  <a:txBody>
                    <a:bodyPr/>
                    <a:lstStyle/>
                    <a:p>
                      <a:pPr algn="l" fontAlgn="t"/>
                      <a:r>
                        <a:rPr lang="en-IE" sz="2400" b="1" u="none" strike="noStrike" dirty="0">
                          <a:effectLst/>
                        </a:rPr>
                        <a:t>Packaging</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Packaging is any material used to contain, protect and present goods. Virtually all packaging eventually becomes waste. Packaging is made from such materials as cardboard, paper, glass, plastic, steel, </a:t>
                      </a:r>
                      <a:r>
                        <a:rPr lang="en-US" sz="2400" b="1" u="none" strike="noStrike" err="1">
                          <a:effectLst/>
                        </a:rPr>
                        <a:t>aluminium</a:t>
                      </a:r>
                      <a:r>
                        <a:rPr lang="en-US" sz="2400" b="1" u="none" strike="noStrike" dirty="0">
                          <a:effectLst/>
                        </a:rPr>
                        <a:t>, wood, and composite materials.</a:t>
                      </a:r>
                      <a:endParaRPr lang="en-US" sz="2400" b="1" i="0" u="none" strike="noStrike" dirty="0">
                        <a:solidFill>
                          <a:srgbClr val="000000"/>
                        </a:solidFill>
                        <a:effectLst/>
                        <a:latin typeface="Arial" panose="020B0604020202020204" pitchFamily="34" charset="0"/>
                        <a:cs typeface="Arial" panose="020B0604020202020204" pitchFamily="34" charset="0"/>
                      </a:endParaRPr>
                    </a:p>
                    <a:p>
                      <a:pPr lvl="0" algn="l">
                        <a:buNone/>
                      </a:pPr>
                      <a:br>
                        <a:rPr lang="en-US" sz="2400" b="1" u="none" strike="noStrike" dirty="0">
                          <a:effectLst/>
                        </a:rPr>
                      </a:br>
                      <a:r>
                        <a:rPr lang="en-US" sz="2400" b="1" u="none" strike="noStrike" dirty="0">
                          <a:effectLst/>
                        </a:rPr>
                        <a:t>Packaging is as defined in Section 5 of the Waste Management Act 1996 and means ‘any material that is container or wrapping, used for or in conjunction with the containment, transport, handling, protection, promotion, marketing or sale of any product or substance, including such packaging as may be prescribed’.</a:t>
                      </a:r>
                      <a:endParaRPr lang="en-US" sz="2400" b="1" i="0" u="none" strike="noStrike">
                        <a:solidFill>
                          <a:srgbClr val="000000"/>
                        </a:solidFill>
                        <a:effectLst/>
                        <a:latin typeface="Arial"/>
                        <a:cs typeface="Arial"/>
                      </a:endParaRPr>
                    </a:p>
                  </a:txBody>
                  <a:tcPr marL="7620" marR="7620" marT="7620" marB="0" anchor="ctr"/>
                </a:tc>
                <a:extLst>
                  <a:ext uri="{0D108BD9-81ED-4DB2-BD59-A6C34878D82A}">
                    <a16:rowId xmlns:a16="http://schemas.microsoft.com/office/drawing/2014/main" val="1929056107"/>
                  </a:ext>
                </a:extLst>
              </a:tr>
              <a:tr h="1286976">
                <a:tc>
                  <a:txBody>
                    <a:bodyPr/>
                    <a:lstStyle/>
                    <a:p>
                      <a:pPr algn="l" fontAlgn="t"/>
                      <a:r>
                        <a:rPr lang="en-IE" sz="2400" b="1" u="none" strike="noStrike" dirty="0">
                          <a:effectLst/>
                        </a:rPr>
                        <a:t>Packaging Compliance Scheme</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Repak is a packaging compliance scheme. A ‘packaging compliance scheme’ takes on the legal obligations required by EU &amp; Irish Packaging Waste Legislation on behalf of its Members.</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841497470"/>
                  </a:ext>
                </a:extLst>
              </a:tr>
              <a:tr h="1592134">
                <a:tc>
                  <a:txBody>
                    <a:bodyPr/>
                    <a:lstStyle/>
                    <a:p>
                      <a:pPr algn="l" fontAlgn="t"/>
                      <a:r>
                        <a:rPr lang="en-IE" sz="2400" b="1" u="none" strike="noStrike" dirty="0">
                          <a:effectLst/>
                        </a:rPr>
                        <a:t>Shared Responsibility</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US" sz="2400" b="1" u="none" strike="noStrike" dirty="0">
                          <a:effectLst/>
                        </a:rPr>
                        <a:t>Shared Responsibility Model (SRM) where Packaging Manufacturers, Packaging Convertors, </a:t>
                      </a:r>
                      <a:r>
                        <a:rPr lang="en-US" sz="2400" b="1" u="none" strike="noStrike" err="1">
                          <a:effectLst/>
                        </a:rPr>
                        <a:t>Brandholder</a:t>
                      </a:r>
                      <a:r>
                        <a:rPr lang="en-US" sz="2400" b="1" u="none" strike="noStrike" dirty="0">
                          <a:effectLst/>
                        </a:rPr>
                        <a:t>/Importers, Distributors &amp; Retailers are ALL responsible for statistical reporting and funding their element of packaging placed on the market in the supply chain.</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517320969"/>
                  </a:ext>
                </a:extLst>
              </a:tr>
              <a:tr h="518785">
                <a:tc>
                  <a:txBody>
                    <a:bodyPr/>
                    <a:lstStyle/>
                    <a:p>
                      <a:pPr algn="l" fontAlgn="t"/>
                      <a:r>
                        <a:rPr lang="en-IE" sz="2400" b="1" u="none" strike="noStrike" dirty="0">
                          <a:effectLst/>
                        </a:rPr>
                        <a:t>SUP &amp; SUPD</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l" fontAlgn="t"/>
                      <a:r>
                        <a:rPr lang="en-IE" sz="2400" b="1" u="none" strike="noStrike" dirty="0">
                          <a:effectLst/>
                        </a:rPr>
                        <a:t>Single Use Plastics &amp; </a:t>
                      </a:r>
                      <a:r>
                        <a:rPr lang="en-IE" sz="2400" b="1" i="0" u="none" strike="noStrike" noProof="0" dirty="0">
                          <a:solidFill>
                            <a:srgbClr val="000000"/>
                          </a:solidFill>
                          <a:effectLst/>
                          <a:latin typeface="Helvetica Neue"/>
                        </a:rPr>
                        <a:t>Single Use Plastic Directive</a:t>
                      </a:r>
                      <a:endParaRPr lang="en-IE"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245730263"/>
                  </a:ext>
                </a:extLst>
              </a:tr>
              <a:tr h="518785">
                <a:tc>
                  <a:txBody>
                    <a:bodyPr/>
                    <a:lstStyle/>
                    <a:p>
                      <a:pPr lvl="0" algn="l">
                        <a:buNone/>
                      </a:pPr>
                      <a:r>
                        <a:rPr lang="en-IE" sz="2400" b="1" i="0" u="none" strike="noStrike" noProof="0" dirty="0">
                          <a:solidFill>
                            <a:srgbClr val="000000"/>
                          </a:solidFill>
                          <a:effectLst/>
                          <a:latin typeface="Helvetica Neue"/>
                        </a:rPr>
                        <a:t>WERLA</a:t>
                      </a:r>
                      <a:endParaRPr lang="en-US" dirty="0"/>
                    </a:p>
                  </a:txBody>
                  <a:tcPr marL="7620" marR="7620" marT="7620" marB="0" anchor="ctr"/>
                </a:tc>
                <a:tc>
                  <a:txBody>
                    <a:bodyPr/>
                    <a:lstStyle/>
                    <a:p>
                      <a:pPr lvl="0" algn="l">
                        <a:buNone/>
                      </a:pPr>
                      <a:r>
                        <a:rPr lang="en-IE" sz="2400" b="1" i="0" u="none" strike="noStrike" noProof="0" dirty="0">
                          <a:solidFill>
                            <a:srgbClr val="000000"/>
                          </a:solidFill>
                          <a:effectLst/>
                          <a:latin typeface="Helvetica Neue"/>
                        </a:rPr>
                        <a:t>Waste Enforcement Regional Local Authorities</a:t>
                      </a:r>
                      <a:endParaRPr lang="en-US" dirty="0"/>
                    </a:p>
                  </a:txBody>
                  <a:tcPr marL="7620" marR="7620" marT="7620" marB="0" anchor="ctr"/>
                </a:tc>
                <a:extLst>
                  <a:ext uri="{0D108BD9-81ED-4DB2-BD59-A6C34878D82A}">
                    <a16:rowId xmlns:a16="http://schemas.microsoft.com/office/drawing/2014/main" val="3931111502"/>
                  </a:ext>
                </a:extLst>
              </a:tr>
              <a:tr h="1932034">
                <a:tc>
                  <a:txBody>
                    <a:bodyPr/>
                    <a:lstStyle/>
                    <a:p>
                      <a:pPr marL="0" indent="0" algn="l" fontAlgn="t">
                        <a:buNone/>
                      </a:pPr>
                      <a:r>
                        <a:rPr lang="en-IE" sz="2400" b="1" u="none" strike="noStrike" dirty="0">
                          <a:effectLst/>
                        </a:rPr>
                        <a:t>Repak Half 1 (H1) submission</a:t>
                      </a:r>
                    </a:p>
                    <a:p>
                      <a:pPr marL="0" lvl="0" indent="0" algn="l">
                        <a:buNone/>
                      </a:pPr>
                      <a:endParaRPr lang="en-IE" sz="2400" b="1" u="none" strike="noStrike" dirty="0">
                        <a:effectLst/>
                      </a:endParaRPr>
                    </a:p>
                    <a:p>
                      <a:pPr marL="0" lvl="0" indent="0" algn="l">
                        <a:buNone/>
                      </a:pPr>
                      <a:r>
                        <a:rPr lang="en-IE" sz="2400" b="1" u="none" strike="noStrike" dirty="0">
                          <a:effectLst/>
                        </a:rPr>
                        <a:t>Repak Half 2 (H2) submission</a:t>
                      </a:r>
                    </a:p>
                    <a:p>
                      <a:pPr marL="0" lvl="0" indent="0" algn="l">
                        <a:buNone/>
                      </a:pPr>
                      <a:endParaRPr lang="en-IE" sz="2400" b="1" u="none" strike="noStrike" dirty="0">
                        <a:effectLst/>
                      </a:endParaRPr>
                    </a:p>
                    <a:p>
                      <a:pPr marL="0" lvl="0" indent="0" algn="l">
                        <a:buNone/>
                      </a:pPr>
                      <a:r>
                        <a:rPr lang="en-IE" sz="2400" b="1" u="none" strike="noStrike" dirty="0">
                          <a:effectLst/>
                        </a:rPr>
                        <a:t>Repak Member Portal</a:t>
                      </a:r>
                    </a:p>
                    <a:p>
                      <a:pPr marL="0" lvl="0" indent="0" algn="l">
                        <a:buNone/>
                      </a:pPr>
                      <a:endParaRPr lang="en-IE" sz="2400" b="1" u="none" strike="noStrike" dirty="0">
                        <a:effectLst/>
                      </a:endParaRPr>
                    </a:p>
                    <a:p>
                      <a:pPr marL="0" lvl="0" indent="0" algn="l">
                        <a:buNone/>
                      </a:pPr>
                      <a:r>
                        <a:rPr lang="en-IE" sz="2400" b="1" u="none" strike="noStrike" dirty="0">
                          <a:effectLst/>
                        </a:rPr>
                        <a:t>Repak 'Stats' contact type</a:t>
                      </a:r>
                    </a:p>
                  </a:txBody>
                  <a:tcPr marL="7620" marR="7620" marT="7620" marB="0" anchor="ctr"/>
                </a:tc>
                <a:tc>
                  <a:txBody>
                    <a:bodyPr/>
                    <a:lstStyle/>
                    <a:p>
                      <a:pPr lvl="0" algn="l">
                        <a:buNone/>
                      </a:pPr>
                      <a:r>
                        <a:rPr lang="en-IE" sz="2400" b="1" i="0" u="none" strike="noStrike" noProof="0" dirty="0">
                          <a:solidFill>
                            <a:srgbClr val="000000"/>
                          </a:solidFill>
                          <a:effectLst/>
                          <a:latin typeface="Helvetica Neue"/>
                        </a:rPr>
                        <a:t>Half 1 (Jan-Jun) packaging statistics submitted by 21</a:t>
                      </a:r>
                      <a:r>
                        <a:rPr lang="en-IE" sz="2400" b="1" i="0" u="none" strike="noStrike" baseline="30000" noProof="0" dirty="0">
                          <a:solidFill>
                            <a:srgbClr val="000000"/>
                          </a:solidFill>
                          <a:effectLst/>
                          <a:latin typeface="Helvetica Neue"/>
                        </a:rPr>
                        <a:t>st</a:t>
                      </a:r>
                      <a:r>
                        <a:rPr lang="en-IE" sz="2400" b="1" i="0" u="none" strike="noStrike" noProof="0" dirty="0">
                          <a:solidFill>
                            <a:srgbClr val="000000"/>
                          </a:solidFill>
                          <a:effectLst/>
                          <a:latin typeface="Helvetica Neue"/>
                        </a:rPr>
                        <a:t> Aug each year.</a:t>
                      </a:r>
                    </a:p>
                    <a:p>
                      <a:pPr lvl="0" algn="l">
                        <a:buNone/>
                      </a:pPr>
                      <a:endParaRPr lang="en-IE" sz="2400" b="1" i="0" u="none" strike="noStrike" noProof="0" dirty="0">
                        <a:solidFill>
                          <a:srgbClr val="000000"/>
                        </a:solidFill>
                        <a:effectLst/>
                        <a:latin typeface="Helvetica Neue"/>
                      </a:endParaRPr>
                    </a:p>
                    <a:p>
                      <a:pPr lvl="0" algn="l">
                        <a:lnSpc>
                          <a:spcPct val="100000"/>
                        </a:lnSpc>
                        <a:spcBef>
                          <a:spcPts val="0"/>
                        </a:spcBef>
                        <a:spcAft>
                          <a:spcPts val="0"/>
                        </a:spcAft>
                        <a:buNone/>
                      </a:pPr>
                      <a:r>
                        <a:rPr lang="en-IE" sz="2400" b="1" i="0" u="none" strike="noStrike" noProof="0" dirty="0">
                          <a:solidFill>
                            <a:srgbClr val="000000"/>
                          </a:solidFill>
                          <a:effectLst/>
                          <a:latin typeface="Helvetica Neue"/>
                        </a:rPr>
                        <a:t>Half 2 (Jul-Dec) packaging statistics submitted by 21</a:t>
                      </a:r>
                      <a:r>
                        <a:rPr lang="en-IE" sz="2400" b="1" i="0" u="none" strike="noStrike" baseline="30000" noProof="0" dirty="0">
                          <a:solidFill>
                            <a:srgbClr val="000000"/>
                          </a:solidFill>
                          <a:effectLst/>
                          <a:latin typeface="Helvetica Neue"/>
                        </a:rPr>
                        <a:t>st</a:t>
                      </a:r>
                      <a:r>
                        <a:rPr lang="en-IE" sz="2400" b="1" i="0" u="none" strike="noStrike" noProof="0" dirty="0">
                          <a:solidFill>
                            <a:srgbClr val="000000"/>
                          </a:solidFill>
                          <a:effectLst/>
                          <a:latin typeface="Helvetica Neue"/>
                        </a:rPr>
                        <a:t> Feb of the following year.</a:t>
                      </a:r>
                      <a:endParaRPr lang="en-IE" sz="2400" b="1" dirty="0">
                        <a:solidFill>
                          <a:srgbClr val="000000"/>
                        </a:solidFill>
                        <a:latin typeface="Helvetica Neue"/>
                      </a:endParaRPr>
                    </a:p>
                    <a:p>
                      <a:pPr lvl="0" algn="l">
                        <a:lnSpc>
                          <a:spcPct val="100000"/>
                        </a:lnSpc>
                        <a:spcBef>
                          <a:spcPts val="0"/>
                        </a:spcBef>
                        <a:spcAft>
                          <a:spcPts val="0"/>
                        </a:spcAft>
                        <a:buNone/>
                      </a:pPr>
                      <a:endParaRPr lang="en-IE" sz="2400" b="1" i="0" u="none" strike="noStrike" noProof="0" dirty="0">
                        <a:solidFill>
                          <a:srgbClr val="000000"/>
                        </a:solidFill>
                        <a:effectLst/>
                        <a:latin typeface="Helvetica Neue"/>
                      </a:endParaRPr>
                    </a:p>
                    <a:p>
                      <a:pPr lvl="0" algn="l">
                        <a:buNone/>
                      </a:pPr>
                      <a:r>
                        <a:rPr lang="en-IE" sz="2400" b="1" i="0" u="none" strike="noStrike" noProof="0" dirty="0">
                          <a:solidFill>
                            <a:srgbClr val="000000"/>
                          </a:solidFill>
                          <a:effectLst/>
                          <a:latin typeface="Helvetica Neue"/>
                        </a:rPr>
                        <a:t>Secure online portal when members submit packaging returns.</a:t>
                      </a:r>
                    </a:p>
                    <a:p>
                      <a:pPr lvl="0" algn="l">
                        <a:buNone/>
                      </a:pPr>
                      <a:endParaRPr lang="en-IE" sz="2400" b="1" i="0" u="none" strike="noStrike" noProof="0" dirty="0">
                        <a:solidFill>
                          <a:srgbClr val="000000"/>
                        </a:solidFill>
                        <a:effectLst/>
                        <a:latin typeface="Helvetica Neue"/>
                      </a:endParaRPr>
                    </a:p>
                    <a:p>
                      <a:pPr lvl="0" algn="l">
                        <a:buNone/>
                      </a:pPr>
                      <a:r>
                        <a:rPr lang="en-IE" sz="2400" b="1" i="0" u="none" strike="noStrike" noProof="0" dirty="0">
                          <a:solidFill>
                            <a:srgbClr val="000000"/>
                          </a:solidFill>
                          <a:effectLst/>
                          <a:latin typeface="Helvetica Neue"/>
                        </a:rPr>
                        <a:t>Members must have a minimum of 'Stats' as part of their user profile on the Portal to have permissions to make packaging submissions.</a:t>
                      </a:r>
                    </a:p>
                  </a:txBody>
                  <a:tcPr marL="7620" marR="7620" marT="7620" marB="0" anchor="ctr"/>
                </a:tc>
                <a:extLst>
                  <a:ext uri="{0D108BD9-81ED-4DB2-BD59-A6C34878D82A}">
                    <a16:rowId xmlns:a16="http://schemas.microsoft.com/office/drawing/2014/main" val="3869608548"/>
                  </a:ext>
                </a:extLst>
              </a:tr>
            </a:tbl>
          </a:graphicData>
        </a:graphic>
      </p:graphicFrame>
    </p:spTree>
    <p:extLst>
      <p:ext uri="{BB962C8B-B14F-4D97-AF65-F5344CB8AC3E}">
        <p14:creationId xmlns:p14="http://schemas.microsoft.com/office/powerpoint/2010/main" val="37744574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shutterstock_503223772.jpeg" descr="shutterstock_503223772.jpeg"/>
          <p:cNvPicPr>
            <a:picLocks noChangeAspect="1"/>
          </p:cNvPicPr>
          <p:nvPr/>
        </p:nvPicPr>
        <p:blipFill>
          <a:blip r:embed="rId2"/>
          <a:stretch>
            <a:fillRect/>
          </a:stretch>
        </p:blipFill>
        <p:spPr>
          <a:xfrm flipH="1">
            <a:off x="-123827" y="0"/>
            <a:ext cx="24507826" cy="13024621"/>
          </a:xfrm>
          <a:prstGeom prst="rect">
            <a:avLst/>
          </a:prstGeom>
          <a:ln w="12700">
            <a:miter lim="400000"/>
          </a:ln>
        </p:spPr>
      </p:pic>
      <p:sp>
        <p:nvSpPr>
          <p:cNvPr id="473" name="Rectangle"/>
          <p:cNvSpPr/>
          <p:nvPr/>
        </p:nvSpPr>
        <p:spPr>
          <a:xfrm>
            <a:off x="68317" y="395685"/>
            <a:ext cx="15826644" cy="10477068"/>
          </a:xfrm>
          <a:prstGeom prst="rect">
            <a:avLst/>
          </a:prstGeom>
          <a:solidFill>
            <a:srgbClr val="000000">
              <a:alpha val="7134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75" name="Notes on Reporting"/>
          <p:cNvSpPr txBox="1"/>
          <p:nvPr/>
        </p:nvSpPr>
        <p:spPr>
          <a:xfrm>
            <a:off x="1447588" y="869140"/>
            <a:ext cx="9771347" cy="933589"/>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lang="en-IE" sz="5400" dirty="0">
                <a:solidFill>
                  <a:srgbClr val="00B16B"/>
                </a:solidFill>
              </a:rPr>
              <a:t>New Members -Next Steps  </a:t>
            </a:r>
            <a:endParaRPr dirty="0">
              <a:solidFill>
                <a:srgbClr val="00B16B"/>
              </a:solidFill>
            </a:endParaRPr>
          </a:p>
        </p:txBody>
      </p:sp>
      <p:sp>
        <p:nvSpPr>
          <p:cNvPr id="476" name="31"/>
          <p:cNvSpPr txBox="1"/>
          <p:nvPr/>
        </p:nvSpPr>
        <p:spPr>
          <a:xfrm>
            <a:off x="23672272" y="-14684"/>
            <a:ext cx="102656" cy="4103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solidFill>
                  <a:srgbClr val="FFFFFF"/>
                </a:solidFill>
                <a:latin typeface="Arial"/>
                <a:ea typeface="Arial"/>
                <a:cs typeface="Arial"/>
                <a:sym typeface="Arial"/>
              </a:defRPr>
            </a:lvl1pPr>
          </a:lstStyle>
          <a:p>
            <a:endParaRPr/>
          </a:p>
        </p:txBody>
      </p:sp>
      <p:sp>
        <p:nvSpPr>
          <p:cNvPr id="477" name="Rectangle"/>
          <p:cNvSpPr/>
          <p:nvPr/>
        </p:nvSpPr>
        <p:spPr>
          <a:xfrm>
            <a:off x="-84667" y="12046081"/>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78" name="RPK_Logo_No_Strap_White_RGB.png" descr="RPK_Logo_No_Strap_White_RGB.png"/>
          <p:cNvPicPr>
            <a:picLocks noChangeAspect="1"/>
          </p:cNvPicPr>
          <p:nvPr/>
        </p:nvPicPr>
        <p:blipFill>
          <a:blip r:embed="rId3"/>
          <a:stretch>
            <a:fillRect/>
          </a:stretch>
        </p:blipFill>
        <p:spPr>
          <a:xfrm>
            <a:off x="19950996" y="12643918"/>
            <a:ext cx="3712769" cy="659255"/>
          </a:xfrm>
          <a:prstGeom prst="rect">
            <a:avLst/>
          </a:prstGeom>
          <a:ln w="12700">
            <a:miter lim="400000"/>
          </a:ln>
        </p:spPr>
      </p:pic>
      <p:pic>
        <p:nvPicPr>
          <p:cNvPr id="479" name="Image" descr="Image"/>
          <p:cNvPicPr>
            <a:picLocks noChangeAspect="1"/>
          </p:cNvPicPr>
          <p:nvPr/>
        </p:nvPicPr>
        <p:blipFill>
          <a:blip r:embed="rId4"/>
          <a:stretch>
            <a:fillRect/>
          </a:stretch>
        </p:blipFill>
        <p:spPr>
          <a:xfrm>
            <a:off x="776823" y="12757202"/>
            <a:ext cx="4539233" cy="432687"/>
          </a:xfrm>
          <a:prstGeom prst="rect">
            <a:avLst/>
          </a:prstGeom>
          <a:ln w="12700">
            <a:miter lim="400000"/>
          </a:ln>
        </p:spPr>
      </p:pic>
      <p:sp>
        <p:nvSpPr>
          <p:cNvPr id="480" name="Metric Tonnes – 1,000kg…"/>
          <p:cNvSpPr txBox="1"/>
          <p:nvPr/>
        </p:nvSpPr>
        <p:spPr>
          <a:xfrm>
            <a:off x="1247141" y="2206162"/>
            <a:ext cx="13503697" cy="731270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228600" lvl="1" indent="-228600" algn="l" defTabSz="457200">
              <a:lnSpc>
                <a:spcPct val="270000"/>
              </a:lnSpc>
              <a:buClr>
                <a:srgbClr val="00B16B"/>
              </a:buClr>
              <a:buSzPct val="85000"/>
              <a:buBlip>
                <a:blip r:embed="rId5"/>
              </a:buBlip>
              <a:defRPr sz="4400">
                <a:solidFill>
                  <a:srgbClr val="FFFFFF"/>
                </a:solidFill>
                <a:latin typeface="Arial"/>
                <a:ea typeface="Arial"/>
                <a:cs typeface="Arial"/>
                <a:sym typeface="Arial"/>
              </a:defRPr>
            </a:pPr>
            <a:r>
              <a:rPr lang="en-IE" sz="3600" dirty="0"/>
              <a:t>Gather information.</a:t>
            </a:r>
          </a:p>
          <a:p>
            <a:pPr marL="228600" lvl="1" indent="-228600" algn="l" defTabSz="457200">
              <a:lnSpc>
                <a:spcPct val="270000"/>
              </a:lnSpc>
              <a:buClr>
                <a:srgbClr val="00B16B"/>
              </a:buClr>
              <a:buSzPct val="85000"/>
              <a:buBlip>
                <a:blip r:embed="rId5"/>
              </a:buBlip>
              <a:defRPr sz="4400">
                <a:solidFill>
                  <a:srgbClr val="FFFFFF"/>
                </a:solidFill>
                <a:latin typeface="Arial"/>
                <a:ea typeface="Arial"/>
                <a:cs typeface="Arial"/>
                <a:sym typeface="Arial"/>
              </a:defRPr>
            </a:pPr>
            <a:r>
              <a:rPr lang="en-IE" sz="3600" dirty="0"/>
              <a:t>Populate 'Packaging File' and return to Repak for validation. </a:t>
            </a:r>
          </a:p>
          <a:p>
            <a:pPr marL="228600" lvl="1" indent="-228600" algn="l" defTabSz="457200">
              <a:lnSpc>
                <a:spcPct val="270000"/>
              </a:lnSpc>
              <a:buClr>
                <a:srgbClr val="00B16B"/>
              </a:buClr>
              <a:buSzPct val="85000"/>
              <a:buBlip>
                <a:blip r:embed="rId5"/>
              </a:buBlip>
              <a:defRPr sz="4400">
                <a:solidFill>
                  <a:srgbClr val="FFFFFF"/>
                </a:solidFill>
                <a:latin typeface="Arial"/>
                <a:ea typeface="Arial"/>
                <a:cs typeface="Arial"/>
                <a:sym typeface="Arial"/>
              </a:defRPr>
            </a:pPr>
            <a:r>
              <a:rPr lang="en-IE" sz="3600" dirty="0"/>
              <a:t>Complete Joining Process of Application.</a:t>
            </a:r>
          </a:p>
          <a:p>
            <a:pPr marL="228600" lvl="1" indent="-228600" algn="l" defTabSz="457200">
              <a:lnSpc>
                <a:spcPct val="270000"/>
              </a:lnSpc>
              <a:buClr>
                <a:srgbClr val="00B16B"/>
              </a:buClr>
              <a:buSzPct val="85000"/>
              <a:buBlip>
                <a:blip r:embed="rId5"/>
              </a:buBlip>
              <a:defRPr sz="4400">
                <a:solidFill>
                  <a:srgbClr val="FFFFFF"/>
                </a:solidFill>
                <a:latin typeface="Arial"/>
                <a:ea typeface="Arial"/>
                <a:cs typeface="Arial"/>
                <a:sym typeface="Arial"/>
              </a:defRPr>
            </a:pPr>
            <a:r>
              <a:rPr lang="en-IE" sz="3600" dirty="0"/>
              <a:t>Receive certificate of compliance.</a:t>
            </a:r>
          </a:p>
          <a:p>
            <a:pPr marL="228600" lvl="1" indent="-228600" algn="l" defTabSz="457200">
              <a:lnSpc>
                <a:spcPct val="270000"/>
              </a:lnSpc>
              <a:buClr>
                <a:srgbClr val="00B16B"/>
              </a:buClr>
              <a:buSzPct val="85000"/>
              <a:buBlip>
                <a:blip r:embed="rId5"/>
              </a:buBlip>
              <a:defRPr sz="4400">
                <a:solidFill>
                  <a:srgbClr val="FFFFFF"/>
                </a:solidFill>
                <a:latin typeface="Arial"/>
                <a:ea typeface="Arial"/>
                <a:cs typeface="Arial"/>
                <a:sym typeface="Arial"/>
              </a:defRPr>
            </a:pPr>
            <a:r>
              <a:rPr lang="en-IE" sz="3600" dirty="0"/>
              <a:t>Receive Login Details for the Member Reporting Portal.</a:t>
            </a:r>
            <a:endParaRPr sz="3600" dirty="0"/>
          </a:p>
        </p:txBody>
      </p:sp>
      <p:sp>
        <p:nvSpPr>
          <p:cNvPr id="2" name="Slide Number Placeholder 1">
            <a:extLst>
              <a:ext uri="{FF2B5EF4-FFF2-40B4-BE49-F238E27FC236}">
                <a16:creationId xmlns:a16="http://schemas.microsoft.com/office/drawing/2014/main" id="{53165109-E0A2-89C1-E833-FE3DF851E0DE}"/>
              </a:ext>
            </a:extLst>
          </p:cNvPr>
          <p:cNvSpPr>
            <a:spLocks noGrp="1"/>
          </p:cNvSpPr>
          <p:nvPr>
            <p:ph type="sldNum" sz="quarter" idx="2"/>
          </p:nvPr>
        </p:nvSpPr>
        <p:spPr/>
        <p:txBody>
          <a:bodyPr/>
          <a:lstStyle/>
          <a:p>
            <a:fld id="{86CB4B4D-7CA3-9044-876B-883B54F8677D}" type="slidenum">
              <a:rPr lang="en-IE" smtClean="0"/>
              <a:t>46</a:t>
            </a:fld>
            <a:endParaRPr lang="en-IE"/>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Repak_Main_Pattern_RGB.png" descr="Repak_Main_Pattern_RGB.png"/>
          <p:cNvPicPr>
            <a:picLocks noChangeAspect="1"/>
          </p:cNvPicPr>
          <p:nvPr/>
        </p:nvPicPr>
        <p:blipFill>
          <a:blip r:embed="rId2"/>
          <a:srcRect t="34357" r="6217" b="41436"/>
          <a:stretch>
            <a:fillRect/>
          </a:stretch>
        </p:blipFill>
        <p:spPr>
          <a:xfrm>
            <a:off x="-5209" y="-62608"/>
            <a:ext cx="26265551" cy="9816171"/>
          </a:xfrm>
          <a:prstGeom prst="rect">
            <a:avLst/>
          </a:prstGeom>
          <a:ln w="12700">
            <a:miter lim="400000"/>
          </a:ln>
        </p:spPr>
      </p:pic>
      <p:sp>
        <p:nvSpPr>
          <p:cNvPr id="508" name="Rectangle"/>
          <p:cNvSpPr/>
          <p:nvPr/>
        </p:nvSpPr>
        <p:spPr>
          <a:xfrm>
            <a:off x="-84667" y="9709017"/>
            <a:ext cx="24553334" cy="4191993"/>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9" name="THANK YOU"/>
          <p:cNvSpPr txBox="1"/>
          <p:nvPr/>
        </p:nvSpPr>
        <p:spPr>
          <a:xfrm>
            <a:off x="651103" y="10530714"/>
            <a:ext cx="4404327" cy="91611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700">
                <a:solidFill>
                  <a:srgbClr val="FFFFFF"/>
                </a:solidFill>
                <a:latin typeface="Arial"/>
                <a:ea typeface="Arial"/>
                <a:cs typeface="Arial"/>
                <a:sym typeface="Arial"/>
              </a:defRPr>
            </a:lvl1pPr>
          </a:lstStyle>
          <a:p>
            <a:r>
              <a:t>THANK YOU</a:t>
            </a:r>
          </a:p>
        </p:txBody>
      </p:sp>
      <p:pic>
        <p:nvPicPr>
          <p:cNvPr id="510" name="Image" descr="Image"/>
          <p:cNvPicPr>
            <a:picLocks noChangeAspect="1"/>
          </p:cNvPicPr>
          <p:nvPr/>
        </p:nvPicPr>
        <p:blipFill>
          <a:blip r:embed="rId3"/>
          <a:stretch>
            <a:fillRect/>
          </a:stretch>
        </p:blipFill>
        <p:spPr>
          <a:xfrm>
            <a:off x="776823" y="12757202"/>
            <a:ext cx="4539233" cy="432687"/>
          </a:xfrm>
          <a:prstGeom prst="rect">
            <a:avLst/>
          </a:prstGeom>
          <a:ln w="12700">
            <a:miter lim="400000"/>
          </a:ln>
        </p:spPr>
      </p:pic>
      <p:pic>
        <p:nvPicPr>
          <p:cNvPr id="511" name="RPK_Logo_No_Strap_White_RGB.png" descr="RPK_Logo_No_Strap_White_RGB.png"/>
          <p:cNvPicPr>
            <a:picLocks noChangeAspect="1"/>
          </p:cNvPicPr>
          <p:nvPr/>
        </p:nvPicPr>
        <p:blipFill>
          <a:blip r:embed="rId4"/>
          <a:stretch>
            <a:fillRect/>
          </a:stretch>
        </p:blipFill>
        <p:spPr>
          <a:xfrm>
            <a:off x="19950996" y="12643918"/>
            <a:ext cx="3712769" cy="659255"/>
          </a:xfrm>
          <a:prstGeom prst="rect">
            <a:avLst/>
          </a:prstGeom>
          <a:ln w="12700">
            <a:miter lim="400000"/>
          </a:ln>
        </p:spPr>
      </p:pic>
      <p:sp>
        <p:nvSpPr>
          <p:cNvPr id="2" name="Slide Number Placeholder 1">
            <a:extLst>
              <a:ext uri="{FF2B5EF4-FFF2-40B4-BE49-F238E27FC236}">
                <a16:creationId xmlns:a16="http://schemas.microsoft.com/office/drawing/2014/main" id="{6729B6A9-8875-EE42-1FAC-402EFAA7C384}"/>
              </a:ext>
            </a:extLst>
          </p:cNvPr>
          <p:cNvSpPr>
            <a:spLocks noGrp="1"/>
          </p:cNvSpPr>
          <p:nvPr>
            <p:ph type="sldNum" sz="quarter" idx="2"/>
          </p:nvPr>
        </p:nvSpPr>
        <p:spPr/>
        <p:txBody>
          <a:bodyPr/>
          <a:lstStyle/>
          <a:p>
            <a:fld id="{86CB4B4D-7CA3-9044-876B-883B54F8677D}" type="slidenum">
              <a:rPr lang="en-IE" smtClean="0"/>
              <a:t>47</a:t>
            </a:fld>
            <a:endParaRPr lang="en-IE"/>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shutterstock_527347261.jpeg" descr="shutterstock_527347261.jpeg"/>
          <p:cNvPicPr>
            <a:picLocks noChangeAspect="1"/>
          </p:cNvPicPr>
          <p:nvPr/>
        </p:nvPicPr>
        <p:blipFill>
          <a:blip r:embed="rId2"/>
          <a:stretch>
            <a:fillRect/>
          </a:stretch>
        </p:blipFill>
        <p:spPr>
          <a:xfrm>
            <a:off x="0" y="0"/>
            <a:ext cx="24972434" cy="12227100"/>
          </a:xfrm>
          <a:prstGeom prst="rect">
            <a:avLst/>
          </a:prstGeom>
          <a:ln w="12700">
            <a:miter lim="400000"/>
          </a:ln>
        </p:spPr>
      </p:pic>
      <p:sp>
        <p:nvSpPr>
          <p:cNvPr id="149" name="Key Benefits of Joining Repak"/>
          <p:cNvSpPr txBox="1"/>
          <p:nvPr/>
        </p:nvSpPr>
        <p:spPr>
          <a:xfrm>
            <a:off x="930955" y="552880"/>
            <a:ext cx="16886781" cy="1025922"/>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lang="en-US" sz="6000" dirty="0">
                <a:solidFill>
                  <a:srgbClr val="00B16B"/>
                </a:solidFill>
              </a:rPr>
              <a:t>Benefits of Membership </a:t>
            </a:r>
            <a:r>
              <a:rPr lang="en-US" dirty="0"/>
              <a:t> </a:t>
            </a:r>
            <a:endParaRPr dirty="0"/>
          </a:p>
        </p:txBody>
      </p:sp>
      <p:sp>
        <p:nvSpPr>
          <p:cNvPr id="2" name="TextBox 1">
            <a:extLst>
              <a:ext uri="{FF2B5EF4-FFF2-40B4-BE49-F238E27FC236}">
                <a16:creationId xmlns:a16="http://schemas.microsoft.com/office/drawing/2014/main" id="{FB9F1D25-E182-5608-5385-73C0AF4FB003}"/>
              </a:ext>
            </a:extLst>
          </p:cNvPr>
          <p:cNvSpPr txBox="1"/>
          <p:nvPr/>
        </p:nvSpPr>
        <p:spPr>
          <a:xfrm>
            <a:off x="776823" y="1682224"/>
            <a:ext cx="19020040" cy="10351552"/>
          </a:xfrm>
          <a:prstGeom prst="rect">
            <a:avLst/>
          </a:prstGeom>
          <a:solidFill>
            <a:schemeClr val="tx1">
              <a:alpha val="6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indent="-857250" algn="l">
              <a:buFont typeface="Wingdings" panose="05000000000000000000" pitchFamily="2" charset="2"/>
              <a:buChar char="ü"/>
            </a:pPr>
            <a:r>
              <a:rPr lang="en-IE" sz="6000" dirty="0">
                <a:solidFill>
                  <a:srgbClr val="FFFFFF"/>
                </a:solidFill>
                <a:latin typeface="freight-sans-pro"/>
              </a:rPr>
              <a:t>Account Manager</a:t>
            </a:r>
          </a:p>
          <a:p>
            <a:pPr marL="857250" indent="-857250" algn="l">
              <a:buFont typeface="Wingdings" panose="05000000000000000000" pitchFamily="2" charset="2"/>
              <a:buChar char="ü"/>
            </a:pPr>
            <a:r>
              <a:rPr lang="en-IE" sz="6000" dirty="0">
                <a:solidFill>
                  <a:srgbClr val="FFFFFF"/>
                </a:solidFill>
                <a:latin typeface="freight-sans-pro"/>
              </a:rPr>
              <a:t>Members</a:t>
            </a:r>
            <a:r>
              <a:rPr lang="en-IE" sz="6000" b="1" i="0" dirty="0">
                <a:solidFill>
                  <a:srgbClr val="FFFFFF"/>
                </a:solidFill>
                <a:effectLst/>
                <a:latin typeface="freight-sans-pro"/>
              </a:rPr>
              <a:t>’ Plastic Pledge</a:t>
            </a:r>
            <a:endParaRPr lang="en-IE" sz="6000" dirty="0">
              <a:solidFill>
                <a:srgbClr val="FFFFFF"/>
              </a:solidFill>
              <a:latin typeface="freight-sans-pro"/>
            </a:endParaRPr>
          </a:p>
          <a:p>
            <a:pPr marL="857250" indent="-857250" algn="l">
              <a:buFont typeface="Wingdings" panose="05000000000000000000" pitchFamily="2" charset="2"/>
              <a:buChar char="ü"/>
            </a:pPr>
            <a:r>
              <a:rPr lang="en-IE" sz="6000" b="1" i="0" dirty="0">
                <a:solidFill>
                  <a:srgbClr val="FFFFFF"/>
                </a:solidFill>
                <a:effectLst/>
                <a:latin typeface="freight-sans-pro"/>
              </a:rPr>
              <a:t>Prevent &amp; Save Programme</a:t>
            </a:r>
          </a:p>
          <a:p>
            <a:pPr marL="857250" indent="-857250" algn="l">
              <a:buFont typeface="Wingdings" panose="05000000000000000000" pitchFamily="2" charset="2"/>
              <a:buChar char="ü"/>
            </a:pPr>
            <a:r>
              <a:rPr lang="en-IE" sz="6000" b="1" i="0" dirty="0">
                <a:solidFill>
                  <a:srgbClr val="FFFFFF"/>
                </a:solidFill>
                <a:effectLst/>
                <a:latin typeface="freight-sans-pro"/>
              </a:rPr>
              <a:t>Packaging &amp; Design Guide for the Circular Economy</a:t>
            </a:r>
          </a:p>
          <a:p>
            <a:pPr marL="857250" indent="-857250" algn="l">
              <a:buFont typeface="Wingdings" panose="05000000000000000000" pitchFamily="2" charset="2"/>
              <a:buChar char="ü"/>
            </a:pPr>
            <a:r>
              <a:rPr lang="en-IE" sz="6000" b="1" i="0" dirty="0">
                <a:solidFill>
                  <a:srgbClr val="FFFFFF"/>
                </a:solidFill>
                <a:effectLst/>
                <a:latin typeface="freight-sans-pro"/>
              </a:rPr>
              <a:t>Back Door Waste Audit </a:t>
            </a:r>
          </a:p>
          <a:p>
            <a:pPr marL="857250" indent="-857250" algn="l">
              <a:buFont typeface="Wingdings" panose="05000000000000000000" pitchFamily="2" charset="2"/>
              <a:buChar char="ü"/>
            </a:pPr>
            <a:r>
              <a:rPr lang="en-IE" sz="6000" b="1" i="0" dirty="0">
                <a:solidFill>
                  <a:srgbClr val="FFFFFF"/>
                </a:solidFill>
                <a:effectLst/>
                <a:latin typeface="freight-sans-pro"/>
              </a:rPr>
              <a:t>Access to a Packaging Technologist</a:t>
            </a:r>
          </a:p>
          <a:p>
            <a:pPr marL="857250" indent="-857250" algn="l">
              <a:buFont typeface="Wingdings" panose="05000000000000000000" pitchFamily="2" charset="2"/>
              <a:buChar char="ü"/>
            </a:pPr>
            <a:r>
              <a:rPr lang="en-IE" sz="6000" dirty="0">
                <a:solidFill>
                  <a:srgbClr val="FFFFFF"/>
                </a:solidFill>
                <a:latin typeface="freight-sans-pro"/>
              </a:rPr>
              <a:t>Free Member Webinars &amp; Statistical Return Training</a:t>
            </a:r>
            <a:endParaRPr lang="en-IE" sz="6000" b="1" i="0" dirty="0">
              <a:solidFill>
                <a:srgbClr val="FFFFFF"/>
              </a:solidFill>
              <a:effectLst/>
              <a:latin typeface="freight-sans-pro"/>
            </a:endParaRPr>
          </a:p>
          <a:p>
            <a:pPr marL="857250" indent="-857250" algn="l">
              <a:buFont typeface="Wingdings" panose="05000000000000000000" pitchFamily="2" charset="2"/>
              <a:buChar char="ü"/>
            </a:pPr>
            <a:r>
              <a:rPr lang="en-IE" sz="6000" dirty="0">
                <a:solidFill>
                  <a:srgbClr val="FFFFFF"/>
                </a:solidFill>
                <a:latin typeface="freight-sans-pro"/>
              </a:rPr>
              <a:t>Annual Pakman Awards </a:t>
            </a:r>
          </a:p>
          <a:p>
            <a:pPr algn="l"/>
            <a:endParaRPr lang="en-IE" sz="6000" dirty="0">
              <a:solidFill>
                <a:srgbClr val="FFFFFF"/>
              </a:solidFill>
              <a:latin typeface="freight-sans-pro"/>
            </a:endParaRPr>
          </a:p>
          <a:p>
            <a:pPr algn="l"/>
            <a:r>
              <a:rPr lang="en-IE" sz="4800" dirty="0">
                <a:solidFill>
                  <a:srgbClr val="FFFFFF"/>
                </a:solidFill>
                <a:latin typeface="freight-sans-pro"/>
              </a:rPr>
              <a:t>Further information and access to marketing resources available at the </a:t>
            </a:r>
            <a:r>
              <a:rPr lang="en-IE" sz="4800" i="1" dirty="0">
                <a:solidFill>
                  <a:srgbClr val="009E5E"/>
                </a:solidFill>
                <a:latin typeface="freight-sans-pro"/>
                <a:hlinkClick r:id="rId3">
                  <a:extLst>
                    <a:ext uri="{A12FA001-AC4F-418D-AE19-62706E023703}">
                      <ahyp:hlinkClr xmlns:ahyp="http://schemas.microsoft.com/office/drawing/2018/hyperlinkcolor" val="tx"/>
                    </a:ext>
                  </a:extLst>
                </a:hlinkClick>
              </a:rPr>
              <a:t>Members Media Hub</a:t>
            </a:r>
            <a:r>
              <a:rPr lang="en-IE" sz="4800" b="0" dirty="0">
                <a:solidFill>
                  <a:srgbClr val="009E5E"/>
                </a:solidFill>
                <a:latin typeface="freight-sans-pro"/>
                <a:hlinkClick r:id="rId3">
                  <a:extLst>
                    <a:ext uri="{A12FA001-AC4F-418D-AE19-62706E023703}">
                      <ahyp:hlinkClr xmlns:ahyp="http://schemas.microsoft.com/office/drawing/2018/hyperlinkcolor" val="tx"/>
                    </a:ext>
                  </a:extLst>
                </a:hlinkClick>
              </a:rPr>
              <a:t> </a:t>
            </a:r>
            <a:r>
              <a:rPr lang="en-IE" sz="4800" b="0" dirty="0">
                <a:solidFill>
                  <a:srgbClr val="009E5E"/>
                </a:solidFill>
                <a:latin typeface="freight-sans-pro"/>
              </a:rPr>
              <a:t> </a:t>
            </a:r>
            <a:r>
              <a:rPr lang="en-IE" sz="4800" b="0" dirty="0">
                <a:solidFill>
                  <a:srgbClr val="FFFFFF"/>
                </a:solidFill>
                <a:latin typeface="freight-sans-pro"/>
              </a:rPr>
              <a:t>on the Repak website.</a:t>
            </a:r>
            <a:endParaRPr lang="en-IE" sz="4800" b="0" dirty="0">
              <a:solidFill>
                <a:srgbClr val="FFFFFF"/>
              </a:solidFill>
              <a:effectLst/>
              <a:latin typeface="freight-sans-pro"/>
            </a:endParaRPr>
          </a:p>
          <a:p>
            <a:pPr algn="l"/>
            <a:endParaRPr lang="en-IE" b="1" i="0" dirty="0">
              <a:solidFill>
                <a:srgbClr val="FFFFFF"/>
              </a:solidFill>
              <a:effectLst/>
              <a:latin typeface="freight-sans-pro"/>
            </a:endParaRPr>
          </a:p>
        </p:txBody>
      </p:sp>
      <p:grpSp>
        <p:nvGrpSpPr>
          <p:cNvPr id="3" name="Group 2">
            <a:extLst>
              <a:ext uri="{FF2B5EF4-FFF2-40B4-BE49-F238E27FC236}">
                <a16:creationId xmlns:a16="http://schemas.microsoft.com/office/drawing/2014/main" id="{4F50AFF8-1328-DCAC-984F-F5F5C8F90581}"/>
              </a:ext>
            </a:extLst>
          </p:cNvPr>
          <p:cNvGrpSpPr/>
          <p:nvPr/>
        </p:nvGrpSpPr>
        <p:grpSpPr>
          <a:xfrm>
            <a:off x="-144531" y="11812613"/>
            <a:ext cx="25116965" cy="1979587"/>
            <a:chOff x="419100" y="11736413"/>
            <a:chExt cx="24553334" cy="1854929"/>
          </a:xfrm>
        </p:grpSpPr>
        <p:sp>
          <p:nvSpPr>
            <p:cNvPr id="4" name="Rectangle">
              <a:extLst>
                <a:ext uri="{FF2B5EF4-FFF2-40B4-BE49-F238E27FC236}">
                  <a16:creationId xmlns:a16="http://schemas.microsoft.com/office/drawing/2014/main" id="{ECFD0882-442C-6B49-8061-EF41559E7C07}"/>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634F644B-DADC-E495-0B93-925F0AAC58E8}"/>
                </a:ext>
              </a:extLst>
            </p:cNvPr>
            <p:cNvPicPr>
              <a:picLocks noChangeAspect="1"/>
            </p:cNvPicPr>
            <p:nvPr/>
          </p:nvPicPr>
          <p:blipFill>
            <a:blip r:embed="rId4"/>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4341E461-DD43-7243-D420-286DA0E9186A}"/>
                </a:ext>
              </a:extLst>
            </p:cNvPr>
            <p:cNvPicPr>
              <a:picLocks noChangeAspect="1"/>
            </p:cNvPicPr>
            <p:nvPr/>
          </p:nvPicPr>
          <p:blipFill>
            <a:blip r:embed="rId5"/>
            <a:stretch>
              <a:fillRect/>
            </a:stretch>
          </p:blipFill>
          <p:spPr>
            <a:xfrm>
              <a:off x="949818" y="12447533"/>
              <a:ext cx="4539233" cy="432687"/>
            </a:xfrm>
            <a:prstGeom prst="rect">
              <a:avLst/>
            </a:prstGeom>
            <a:ln w="12700">
              <a:miter lim="400000"/>
            </a:ln>
          </p:spPr>
        </p:pic>
      </p:grpSp>
      <p:sp>
        <p:nvSpPr>
          <p:cNvPr id="7" name="Slide Number Placeholder 6">
            <a:extLst>
              <a:ext uri="{FF2B5EF4-FFF2-40B4-BE49-F238E27FC236}">
                <a16:creationId xmlns:a16="http://schemas.microsoft.com/office/drawing/2014/main" id="{97F10838-E2B0-B52D-A36E-E37CC19ED6E1}"/>
              </a:ext>
            </a:extLst>
          </p:cNvPr>
          <p:cNvSpPr>
            <a:spLocks noGrp="1"/>
          </p:cNvSpPr>
          <p:nvPr>
            <p:ph type="sldNum" sz="quarter" idx="2"/>
          </p:nvPr>
        </p:nvSpPr>
        <p:spPr/>
        <p:txBody>
          <a:bodyPr/>
          <a:lstStyle/>
          <a:p>
            <a:fld id="{86CB4B4D-7CA3-9044-876B-883B54F8677D}" type="slidenum">
              <a:rPr lang="en-IE" smtClean="0"/>
              <a:t>5</a:t>
            </a:fld>
            <a:endParaRPr lang="en-IE"/>
          </a:p>
        </p:txBody>
      </p:sp>
    </p:spTree>
    <p:extLst>
      <p:ext uri="{BB962C8B-B14F-4D97-AF65-F5344CB8AC3E}">
        <p14:creationId xmlns:p14="http://schemas.microsoft.com/office/powerpoint/2010/main" val="39372298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211592878.jpeg" descr="shutterstock_211592878.jpeg"/>
          <p:cNvPicPr>
            <a:picLocks noChangeAspect="1"/>
          </p:cNvPicPr>
          <p:nvPr/>
        </p:nvPicPr>
        <p:blipFill>
          <a:blip r:embed="rId2"/>
          <a:stretch>
            <a:fillRect/>
          </a:stretch>
        </p:blipFill>
        <p:spPr>
          <a:xfrm>
            <a:off x="-169334" y="0"/>
            <a:ext cx="25247600" cy="13716000"/>
          </a:xfrm>
          <a:prstGeom prst="rect">
            <a:avLst/>
          </a:prstGeom>
          <a:solidFill>
            <a:srgbClr val="000000"/>
          </a:solidFill>
          <a:ln w="12700">
            <a:miter lim="400000"/>
          </a:ln>
        </p:spPr>
      </p:pic>
      <p:grpSp>
        <p:nvGrpSpPr>
          <p:cNvPr id="3" name="Group 2">
            <a:extLst>
              <a:ext uri="{FF2B5EF4-FFF2-40B4-BE49-F238E27FC236}">
                <a16:creationId xmlns:a16="http://schemas.microsoft.com/office/drawing/2014/main" id="{E25028DA-38E0-8563-21A6-459CA845017D}"/>
              </a:ext>
            </a:extLst>
          </p:cNvPr>
          <p:cNvGrpSpPr/>
          <p:nvPr/>
        </p:nvGrpSpPr>
        <p:grpSpPr>
          <a:xfrm>
            <a:off x="-144531" y="11736413"/>
            <a:ext cx="25116965" cy="1979587"/>
            <a:chOff x="419100" y="11736413"/>
            <a:chExt cx="24553334" cy="1854929"/>
          </a:xfrm>
        </p:grpSpPr>
        <p:sp>
          <p:nvSpPr>
            <p:cNvPr id="127" name="Rectangle"/>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8" name="RPK_Logo_No_Strap_White_RGB.png" descr="RPK_Logo_No_Strap_White_RGB.png"/>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129" name="Image" descr="Image"/>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130" name="Presentation One – Overview and Terminology"/>
          <p:cNvSpPr txBox="1"/>
          <p:nvPr/>
        </p:nvSpPr>
        <p:spPr>
          <a:xfrm>
            <a:off x="419100" y="5277415"/>
            <a:ext cx="102657" cy="80163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ct val="130000"/>
              </a:lnSpc>
              <a:buClr>
                <a:srgbClr val="00B16B"/>
              </a:buClr>
              <a:buSzPct val="85000"/>
              <a:defRPr sz="3900" b="0">
                <a:solidFill>
                  <a:srgbClr val="FFFFFF"/>
                </a:solidFill>
                <a:latin typeface="Arial"/>
                <a:ea typeface="Arial"/>
                <a:cs typeface="Arial"/>
                <a:sym typeface="Arial"/>
              </a:defRPr>
            </a:pPr>
            <a:endParaRPr lang="en-US"/>
          </a:p>
        </p:txBody>
      </p:sp>
      <p:sp>
        <p:nvSpPr>
          <p:cNvPr id="132" name="Training Outline"/>
          <p:cNvSpPr txBox="1"/>
          <p:nvPr/>
        </p:nvSpPr>
        <p:spPr>
          <a:xfrm>
            <a:off x="776823" y="1140090"/>
            <a:ext cx="5970056"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endParaRPr dirty="0">
              <a:solidFill>
                <a:srgbClr val="00B16B"/>
              </a:solidFill>
            </a:endParaRPr>
          </a:p>
        </p:txBody>
      </p:sp>
      <p:sp>
        <p:nvSpPr>
          <p:cNvPr id="2" name="TextBox 1">
            <a:extLst>
              <a:ext uri="{FF2B5EF4-FFF2-40B4-BE49-F238E27FC236}">
                <a16:creationId xmlns:a16="http://schemas.microsoft.com/office/drawing/2014/main" id="{D928DBC5-B446-45AD-97D6-46D190E565A0}"/>
              </a:ext>
            </a:extLst>
          </p:cNvPr>
          <p:cNvSpPr txBox="1"/>
          <p:nvPr/>
        </p:nvSpPr>
        <p:spPr>
          <a:xfrm>
            <a:off x="164034" y="1933612"/>
            <a:ext cx="23443143" cy="9335889"/>
          </a:xfrm>
          <a:prstGeom prst="rect">
            <a:avLst/>
          </a:prstGeom>
          <a:solidFill>
            <a:srgbClr val="000000">
              <a:alpha val="57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endParaRPr lang="en-IE" sz="4000" i="1" dirty="0">
              <a:solidFill>
                <a:schemeClr val="bg1"/>
              </a:solidFill>
              <a:latin typeface="Arial"/>
              <a:cs typeface="Arial"/>
            </a:endParaRPr>
          </a:p>
          <a:p>
            <a:pPr algn="just"/>
            <a:r>
              <a:rPr lang="en-IE" sz="4000" dirty="0">
                <a:solidFill>
                  <a:schemeClr val="bg1"/>
                </a:solidFill>
                <a:latin typeface="Arial"/>
                <a:cs typeface="Arial"/>
              </a:rPr>
              <a:t>The EU Packaging &amp; Packaging Waste Directive requires the recovery of specified packaging waste, imposing obligations and declaration responsibilities on all Major Producers.</a:t>
            </a:r>
          </a:p>
          <a:p>
            <a:pPr algn="just"/>
            <a:endParaRPr lang="en-IE" sz="4000" dirty="0">
              <a:solidFill>
                <a:schemeClr val="bg1"/>
              </a:solidFill>
              <a:latin typeface="Arial" panose="020B0604020202020204" pitchFamily="34" charset="0"/>
              <a:cs typeface="Arial" panose="020B0604020202020204" pitchFamily="34" charset="0"/>
            </a:endParaRPr>
          </a:p>
          <a:p>
            <a:pPr algn="just"/>
            <a:r>
              <a:rPr lang="en-IE" sz="4000" dirty="0">
                <a:solidFill>
                  <a:schemeClr val="bg1"/>
                </a:solidFill>
                <a:latin typeface="Arial" panose="020B0604020202020204" pitchFamily="34" charset="0"/>
                <a:cs typeface="Arial" panose="020B0604020202020204" pitchFamily="34" charset="0"/>
              </a:rPr>
              <a:t>Major Producers are : </a:t>
            </a:r>
          </a:p>
          <a:p>
            <a:pPr marL="457200" indent="-457200" algn="just">
              <a:buFont typeface="Arial" panose="020B0604020202020204" pitchFamily="34" charset="0"/>
              <a:buChar char="•"/>
            </a:pPr>
            <a:r>
              <a:rPr lang="en-IE" sz="4000" dirty="0">
                <a:solidFill>
                  <a:schemeClr val="bg1"/>
                </a:solidFill>
                <a:latin typeface="Arial"/>
                <a:cs typeface="Arial"/>
              </a:rPr>
              <a:t>Businesses that have an annual turnover greater than €1m (ex VAT);</a:t>
            </a:r>
          </a:p>
          <a:p>
            <a:pPr marL="457200" indent="-457200" algn="just">
              <a:buFont typeface="Arial" panose="020B0604020202020204" pitchFamily="34" charset="0"/>
              <a:buChar char="•"/>
            </a:pPr>
            <a:r>
              <a:rPr lang="en-IE" sz="4000" dirty="0">
                <a:solidFill>
                  <a:schemeClr val="bg1"/>
                </a:solidFill>
                <a:latin typeface="Arial"/>
                <a:cs typeface="Arial"/>
              </a:rPr>
              <a:t>and who place/supply 10 tonnes* of Packaging Material, Packaging or Packaged products on to the Irish market.</a:t>
            </a:r>
          </a:p>
          <a:p>
            <a:pPr algn="just"/>
            <a:endParaRPr lang="en-IE" sz="4000" dirty="0">
              <a:solidFill>
                <a:schemeClr val="bg1"/>
              </a:solidFill>
              <a:latin typeface="Arial"/>
              <a:cs typeface="Arial"/>
            </a:endParaRPr>
          </a:p>
          <a:p>
            <a:pPr algn="just"/>
            <a:r>
              <a:rPr lang="en-IE" sz="4000" dirty="0">
                <a:solidFill>
                  <a:schemeClr val="bg1"/>
                </a:solidFill>
                <a:latin typeface="Arial"/>
                <a:cs typeface="Arial"/>
              </a:rPr>
              <a:t>	* Contract packing activities and Consignment activities contribute towards the 10 tonne 	threshold. </a:t>
            </a:r>
            <a:endParaRPr lang="en-IE" sz="4000" dirty="0">
              <a:solidFill>
                <a:schemeClr val="bg1"/>
              </a:solidFill>
              <a:latin typeface="Arial" panose="020B0604020202020204" pitchFamily="34" charset="0"/>
              <a:cs typeface="Arial" panose="020B0604020202020204" pitchFamily="34" charset="0"/>
            </a:endParaRPr>
          </a:p>
          <a:p>
            <a:pPr algn="just"/>
            <a:endParaRPr lang="en-IE" sz="4000" dirty="0">
              <a:solidFill>
                <a:schemeClr val="bg1"/>
              </a:solidFill>
              <a:latin typeface="Arial"/>
              <a:cs typeface="Arial"/>
            </a:endParaRPr>
          </a:p>
          <a:p>
            <a:pPr algn="just"/>
            <a:r>
              <a:rPr lang="en-IE" sz="4000" dirty="0">
                <a:solidFill>
                  <a:schemeClr val="bg1"/>
                </a:solidFill>
                <a:latin typeface="Arial"/>
                <a:cs typeface="Arial"/>
              </a:rPr>
              <a:t>	An up-to-date list of Repak Members can be found on our </a:t>
            </a:r>
            <a:r>
              <a:rPr lang="en-IE" sz="4000" i="1" dirty="0">
                <a:solidFill>
                  <a:srgbClr val="00B16B"/>
                </a:solidFill>
                <a:latin typeface="Arial"/>
                <a:cs typeface="Arial"/>
                <a:hlinkClick r:id="rId5">
                  <a:extLst>
                    <a:ext uri="{A12FA001-AC4F-418D-AE19-62706E023703}">
                      <ahyp:hlinkClr xmlns:ahyp="http://schemas.microsoft.com/office/drawing/2018/hyperlinkcolor" val="tx"/>
                    </a:ext>
                  </a:extLst>
                </a:hlinkClick>
              </a:rPr>
              <a:t>website</a:t>
            </a:r>
            <a:r>
              <a:rPr lang="en-IE" sz="4000" dirty="0">
                <a:solidFill>
                  <a:schemeClr val="bg1"/>
                </a:solidFill>
                <a:latin typeface="Arial"/>
                <a:cs typeface="Arial"/>
              </a:rPr>
              <a:t>. </a:t>
            </a:r>
          </a:p>
          <a:p>
            <a:pPr algn="just"/>
            <a:endParaRPr lang="en-IE" sz="4000" dirty="0">
              <a:solidFill>
                <a:schemeClr val="bg1"/>
              </a:solidFill>
              <a:latin typeface="Arial"/>
              <a:cs typeface="Arial"/>
            </a:endParaRPr>
          </a:p>
          <a:p>
            <a:pPr algn="just"/>
            <a:endParaRPr lang="en-IE" sz="4000" dirty="0">
              <a:solidFill>
                <a:schemeClr val="bg1"/>
              </a:solidFill>
              <a:latin typeface="Arial"/>
              <a:cs typeface="Arial"/>
            </a:endParaRPr>
          </a:p>
        </p:txBody>
      </p:sp>
      <p:sp>
        <p:nvSpPr>
          <p:cNvPr id="4" name="TextBox 3">
            <a:extLst>
              <a:ext uri="{FF2B5EF4-FFF2-40B4-BE49-F238E27FC236}">
                <a16:creationId xmlns:a16="http://schemas.microsoft.com/office/drawing/2014/main" id="{55CACA03-3459-1095-93F3-3F5D6695A00D}"/>
              </a:ext>
            </a:extLst>
          </p:cNvPr>
          <p:cNvSpPr txBox="1"/>
          <p:nvPr/>
        </p:nvSpPr>
        <p:spPr>
          <a:xfrm>
            <a:off x="164034" y="506020"/>
            <a:ext cx="1460656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IE" sz="5400" dirty="0">
                <a:solidFill>
                  <a:srgbClr val="00B16B"/>
                </a:solidFill>
                <a:latin typeface="Arial"/>
                <a:cs typeface="Arial"/>
              </a:rPr>
              <a:t>EU Packaging &amp; Packaging Waste Directive </a:t>
            </a:r>
          </a:p>
          <a:p>
            <a:pPr marL="0" marR="0" indent="0" algn="ctr" defTabSz="825500" rtl="0" fontAlgn="auto" latinLnBrk="0" hangingPunct="0">
              <a:lnSpc>
                <a:spcPct val="100000"/>
              </a:lnSpc>
              <a:spcBef>
                <a:spcPts val="0"/>
              </a:spcBef>
              <a:spcAft>
                <a:spcPts val="0"/>
              </a:spcAft>
              <a:buClrTx/>
              <a:buSzTx/>
              <a:buFontTx/>
              <a:buNone/>
              <a:tabLst/>
            </a:pPr>
            <a:endParaRPr kumimoji="0" lang="en-IE" sz="5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Slide Number Placeholder 4">
            <a:extLst>
              <a:ext uri="{FF2B5EF4-FFF2-40B4-BE49-F238E27FC236}">
                <a16:creationId xmlns:a16="http://schemas.microsoft.com/office/drawing/2014/main" id="{9C548A9F-F6FD-C568-B1B0-794D53BBDB29}"/>
              </a:ext>
            </a:extLst>
          </p:cNvPr>
          <p:cNvSpPr>
            <a:spLocks noGrp="1"/>
          </p:cNvSpPr>
          <p:nvPr>
            <p:ph type="sldNum" sz="quarter" idx="2"/>
          </p:nvPr>
        </p:nvSpPr>
        <p:spPr/>
        <p:txBody>
          <a:bodyPr/>
          <a:lstStyle/>
          <a:p>
            <a:fld id="{86CB4B4D-7CA3-9044-876B-883B54F8677D}" type="slidenum">
              <a:rPr lang="en-IE" smtClean="0"/>
              <a:t>6</a:t>
            </a:fld>
            <a:endParaRPr lang="en-IE"/>
          </a:p>
        </p:txBody>
      </p:sp>
    </p:spTree>
    <p:extLst>
      <p:ext uri="{BB962C8B-B14F-4D97-AF65-F5344CB8AC3E}">
        <p14:creationId xmlns:p14="http://schemas.microsoft.com/office/powerpoint/2010/main" val="9117229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shutterstock_211592878.jpeg" descr="shutterstock_211592878.jpeg"/>
          <p:cNvPicPr>
            <a:picLocks noChangeAspect="1"/>
          </p:cNvPicPr>
          <p:nvPr/>
        </p:nvPicPr>
        <p:blipFill>
          <a:blip r:embed="rId2"/>
          <a:stretch>
            <a:fillRect/>
          </a:stretch>
        </p:blipFill>
        <p:spPr>
          <a:xfrm>
            <a:off x="-169334" y="0"/>
            <a:ext cx="25247600" cy="13716000"/>
          </a:xfrm>
          <a:prstGeom prst="rect">
            <a:avLst/>
          </a:prstGeom>
          <a:solidFill>
            <a:srgbClr val="000000"/>
          </a:solidFill>
          <a:ln w="12700">
            <a:miter lim="400000"/>
          </a:ln>
        </p:spPr>
      </p:pic>
      <p:grpSp>
        <p:nvGrpSpPr>
          <p:cNvPr id="3" name="Group 2">
            <a:extLst>
              <a:ext uri="{FF2B5EF4-FFF2-40B4-BE49-F238E27FC236}">
                <a16:creationId xmlns:a16="http://schemas.microsoft.com/office/drawing/2014/main" id="{E25028DA-38E0-8563-21A6-459CA845017D}"/>
              </a:ext>
            </a:extLst>
          </p:cNvPr>
          <p:cNvGrpSpPr/>
          <p:nvPr/>
        </p:nvGrpSpPr>
        <p:grpSpPr>
          <a:xfrm>
            <a:off x="-144531" y="11736413"/>
            <a:ext cx="25116965" cy="1979587"/>
            <a:chOff x="419100" y="11736413"/>
            <a:chExt cx="24553334" cy="1854929"/>
          </a:xfrm>
        </p:grpSpPr>
        <p:sp>
          <p:nvSpPr>
            <p:cNvPr id="127" name="Rectangle"/>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8" name="RPK_Logo_No_Strap_White_RGB.png" descr="RPK_Logo_No_Strap_White_RGB.png"/>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129" name="Image" descr="Image"/>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130" name="Presentation One – Overview and Terminology"/>
          <p:cNvSpPr txBox="1"/>
          <p:nvPr/>
        </p:nvSpPr>
        <p:spPr>
          <a:xfrm>
            <a:off x="419100" y="5277415"/>
            <a:ext cx="102657" cy="8016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lnSpc>
                <a:spcPct val="130000"/>
              </a:lnSpc>
              <a:buClr>
                <a:srgbClr val="00B16B"/>
              </a:buClr>
              <a:buSzPct val="85000"/>
              <a:defRPr sz="3900" b="0">
                <a:solidFill>
                  <a:srgbClr val="FFFFFF"/>
                </a:solidFill>
                <a:latin typeface="Arial"/>
                <a:ea typeface="Arial"/>
                <a:cs typeface="Arial"/>
                <a:sym typeface="Arial"/>
              </a:defRPr>
            </a:pPr>
            <a:endParaRPr lang="en-US"/>
          </a:p>
        </p:txBody>
      </p:sp>
      <p:sp>
        <p:nvSpPr>
          <p:cNvPr id="132" name="Training Outline"/>
          <p:cNvSpPr txBox="1"/>
          <p:nvPr/>
        </p:nvSpPr>
        <p:spPr>
          <a:xfrm>
            <a:off x="776823" y="1140090"/>
            <a:ext cx="5970056"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endParaRPr dirty="0">
              <a:solidFill>
                <a:srgbClr val="00B16B"/>
              </a:solidFill>
            </a:endParaRPr>
          </a:p>
        </p:txBody>
      </p:sp>
      <p:sp>
        <p:nvSpPr>
          <p:cNvPr id="2" name="TextBox 1">
            <a:extLst>
              <a:ext uri="{FF2B5EF4-FFF2-40B4-BE49-F238E27FC236}">
                <a16:creationId xmlns:a16="http://schemas.microsoft.com/office/drawing/2014/main" id="{D928DBC5-B446-45AD-97D6-46D190E565A0}"/>
              </a:ext>
            </a:extLst>
          </p:cNvPr>
          <p:cNvSpPr txBox="1"/>
          <p:nvPr/>
        </p:nvSpPr>
        <p:spPr>
          <a:xfrm>
            <a:off x="463369" y="1392853"/>
            <a:ext cx="23815282" cy="10278583"/>
          </a:xfrm>
          <a:prstGeom prst="rect">
            <a:avLst/>
          </a:prstGeom>
          <a:solidFill>
            <a:srgbClr val="000000">
              <a:alpha val="57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endParaRPr lang="en-IE" sz="4000" i="1" dirty="0">
              <a:solidFill>
                <a:schemeClr val="bg1"/>
              </a:solidFill>
              <a:latin typeface="Arial" panose="020B0604020202020204" pitchFamily="34" charset="0"/>
              <a:cs typeface="Arial" panose="020B0604020202020204" pitchFamily="34" charset="0"/>
            </a:endParaRPr>
          </a:p>
          <a:p>
            <a:pPr marL="457200" algn="just"/>
            <a:r>
              <a:rPr lang="en-IE" sz="4000" dirty="0">
                <a:solidFill>
                  <a:schemeClr val="bg1"/>
                </a:solidFill>
                <a:effectLst/>
                <a:latin typeface="Arial"/>
                <a:ea typeface="Calibri"/>
                <a:cs typeface="Arial"/>
              </a:rPr>
              <a:t>A business</a:t>
            </a:r>
            <a:r>
              <a:rPr lang="en-IE" sz="4000" dirty="0">
                <a:solidFill>
                  <a:schemeClr val="bg1"/>
                </a:solidFill>
                <a:latin typeface="Arial"/>
                <a:ea typeface="Calibri"/>
                <a:cs typeface="Arial"/>
              </a:rPr>
              <a:t> </a:t>
            </a:r>
            <a:r>
              <a:rPr lang="en-IE" sz="4000" dirty="0">
                <a:solidFill>
                  <a:schemeClr val="bg1"/>
                </a:solidFill>
                <a:effectLst/>
                <a:latin typeface="Arial"/>
                <a:ea typeface="Calibri"/>
                <a:cs typeface="Arial"/>
              </a:rPr>
              <a:t> is a ‘Contract Packer’ if </a:t>
            </a:r>
            <a:r>
              <a:rPr lang="en-IE" sz="4000" dirty="0">
                <a:solidFill>
                  <a:schemeClr val="bg1"/>
                </a:solidFill>
                <a:latin typeface="Arial"/>
                <a:ea typeface="Calibri"/>
                <a:cs typeface="Arial"/>
              </a:rPr>
              <a:t>they engage in any of the following activities in ROI</a:t>
            </a:r>
            <a:r>
              <a:rPr lang="en-IE" sz="4000" dirty="0">
                <a:solidFill>
                  <a:schemeClr val="bg1"/>
                </a:solidFill>
                <a:effectLst/>
                <a:latin typeface="Arial"/>
                <a:ea typeface="Calibri"/>
                <a:cs typeface="Arial"/>
              </a:rPr>
              <a:t> –</a:t>
            </a:r>
          </a:p>
          <a:p>
            <a:pPr marL="457200" algn="just"/>
            <a:endParaRPr lang="en-IE"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07000"/>
              </a:lnSpc>
              <a:buFont typeface="Symbol" panose="05050102010706020507" pitchFamily="18" charset="2"/>
              <a:buChar char=""/>
            </a:pPr>
            <a:r>
              <a:rPr lang="en-IE" sz="4000" dirty="0">
                <a:solidFill>
                  <a:schemeClr val="bg1"/>
                </a:solidFill>
                <a:effectLst/>
                <a:latin typeface="Arial"/>
                <a:ea typeface="Calibri"/>
                <a:cs typeface="Arial"/>
              </a:rPr>
              <a:t>Manufacture and/or pack goods for another </a:t>
            </a:r>
            <a:r>
              <a:rPr lang="en-IE" sz="4000" dirty="0">
                <a:solidFill>
                  <a:schemeClr val="bg1"/>
                </a:solidFill>
                <a:latin typeface="Arial"/>
                <a:ea typeface="Calibri"/>
                <a:cs typeface="Arial"/>
              </a:rPr>
              <a:t>ROI business</a:t>
            </a:r>
            <a:endParaRPr lang="en-IE"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07000"/>
              </a:lnSpc>
              <a:buFont typeface="Symbol" panose="05050102010706020507" pitchFamily="18" charset="2"/>
              <a:buChar char=""/>
            </a:pPr>
            <a:r>
              <a:rPr lang="en-IE" sz="4000" dirty="0">
                <a:solidFill>
                  <a:schemeClr val="bg1"/>
                </a:solidFill>
                <a:effectLst/>
                <a:latin typeface="Arial"/>
                <a:ea typeface="Calibri"/>
                <a:cs typeface="Arial"/>
              </a:rPr>
              <a:t>Pack or repack goods on behalf of another </a:t>
            </a:r>
            <a:r>
              <a:rPr lang="en-IE" sz="4000" dirty="0">
                <a:solidFill>
                  <a:schemeClr val="bg1"/>
                </a:solidFill>
                <a:latin typeface="Arial"/>
                <a:ea typeface="Calibri"/>
                <a:cs typeface="Arial"/>
              </a:rPr>
              <a:t>ROI business</a:t>
            </a:r>
            <a:endParaRPr lang="en-IE"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07000"/>
              </a:lnSpc>
              <a:buFont typeface="Symbol" panose="05050102010706020507" pitchFamily="18" charset="2"/>
              <a:buChar char=""/>
            </a:pPr>
            <a:r>
              <a:rPr lang="en-IE" sz="4000" dirty="0">
                <a:solidFill>
                  <a:schemeClr val="bg1"/>
                </a:solidFill>
                <a:effectLst/>
                <a:latin typeface="Arial"/>
                <a:ea typeface="Calibri"/>
                <a:cs typeface="Arial"/>
              </a:rPr>
              <a:t>Provide 3rd Party Logistics fulfilment services </a:t>
            </a:r>
            <a:r>
              <a:rPr lang="en-IE" sz="4000" dirty="0">
                <a:solidFill>
                  <a:schemeClr val="bg1"/>
                </a:solidFill>
                <a:latin typeface="Arial"/>
                <a:ea typeface="Calibri"/>
                <a:cs typeface="Arial"/>
              </a:rPr>
              <a:t>in ROI </a:t>
            </a:r>
            <a:r>
              <a:rPr lang="en-IE" sz="4000" dirty="0">
                <a:solidFill>
                  <a:schemeClr val="bg1"/>
                </a:solidFill>
                <a:effectLst/>
                <a:latin typeface="Arial"/>
                <a:ea typeface="Calibri"/>
                <a:cs typeface="Arial"/>
              </a:rPr>
              <a:t>(Warehousing + pick/pack)</a:t>
            </a:r>
          </a:p>
          <a:p>
            <a:pPr marL="742950" lvl="1" indent="-285750" algn="just">
              <a:lnSpc>
                <a:spcPct val="107000"/>
              </a:lnSpc>
              <a:buFont typeface="Symbol" panose="05050102010706020507" pitchFamily="18" charset="2"/>
              <a:buChar char=""/>
            </a:pPr>
            <a:r>
              <a:rPr lang="en-IE"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Contract Manufacture for another ROI business</a:t>
            </a:r>
          </a:p>
          <a:p>
            <a:pPr marL="742950" lvl="1" indent="-285750" algn="just">
              <a:lnSpc>
                <a:spcPct val="107000"/>
              </a:lnSpc>
              <a:spcAft>
                <a:spcPts val="800"/>
              </a:spcAft>
              <a:buFont typeface="Symbol" panose="05050102010706020507" pitchFamily="18" charset="2"/>
              <a:buChar char=""/>
            </a:pPr>
            <a:r>
              <a:rPr lang="en-IE" sz="4000" dirty="0">
                <a:solidFill>
                  <a:schemeClr val="bg1"/>
                </a:solidFill>
                <a:effectLst/>
                <a:latin typeface="Arial"/>
                <a:ea typeface="Calibri"/>
                <a:cs typeface="Arial"/>
              </a:rPr>
              <a:t>Apply packaging to goods</a:t>
            </a:r>
            <a:r>
              <a:rPr lang="en-IE" sz="4000" dirty="0">
                <a:solidFill>
                  <a:schemeClr val="bg1"/>
                </a:solidFill>
                <a:latin typeface="Arial"/>
                <a:ea typeface="Calibri"/>
                <a:cs typeface="Arial"/>
              </a:rPr>
              <a:t> In ROI </a:t>
            </a:r>
            <a:r>
              <a:rPr lang="en-IE" sz="4000" dirty="0">
                <a:solidFill>
                  <a:schemeClr val="bg1"/>
                </a:solidFill>
                <a:effectLst/>
                <a:latin typeface="Arial"/>
                <a:ea typeface="Calibri"/>
                <a:cs typeface="Arial"/>
              </a:rPr>
              <a:t>that they do not own</a:t>
            </a:r>
          </a:p>
          <a:p>
            <a:pPr marL="457200" lvl="1" indent="0" algn="just">
              <a:lnSpc>
                <a:spcPct val="107000"/>
              </a:lnSpc>
              <a:spcAft>
                <a:spcPts val="800"/>
              </a:spcAft>
            </a:pPr>
            <a:endParaRPr lang="en-IE"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IE" sz="3600" dirty="0">
                <a:solidFill>
                  <a:schemeClr val="bg1"/>
                </a:solidFill>
                <a:latin typeface="Arial" panose="020B0604020202020204" pitchFamily="34" charset="0"/>
                <a:ea typeface="Calibri" panose="020F0502020204030204" pitchFamily="34" charset="0"/>
                <a:cs typeface="Arial" panose="020B0604020202020204" pitchFamily="34" charset="0"/>
              </a:rPr>
              <a:t>2 types:</a:t>
            </a:r>
          </a:p>
          <a:p>
            <a:pPr marL="1028700" indent="-571500" algn="just">
              <a:lnSpc>
                <a:spcPct val="107000"/>
              </a:lnSpc>
              <a:spcAft>
                <a:spcPts val="800"/>
              </a:spcAft>
              <a:buFont typeface="Wingdings" panose="05000000000000000000" pitchFamily="2" charset="2"/>
              <a:buChar char="v"/>
            </a:pPr>
            <a:r>
              <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 own the brand and have goods packed by another ROI business</a:t>
            </a:r>
          </a:p>
          <a:p>
            <a:pPr marL="1028700" indent="-571500" algn="just">
              <a:lnSpc>
                <a:spcPct val="107000"/>
              </a:lnSpc>
              <a:spcAft>
                <a:spcPts val="800"/>
              </a:spcAft>
              <a:buFont typeface="Wingdings" panose="05000000000000000000" pitchFamily="2" charset="2"/>
              <a:buChar char="v"/>
            </a:pPr>
            <a:r>
              <a:rPr lang="en-I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 provide contract packing services</a:t>
            </a:r>
          </a:p>
          <a:p>
            <a:pPr marL="1028700" indent="-571500" algn="just">
              <a:lnSpc>
                <a:spcPct val="107000"/>
              </a:lnSpc>
              <a:spcAft>
                <a:spcPts val="800"/>
              </a:spcAft>
              <a:buFont typeface="Wingdings" panose="05000000000000000000" pitchFamily="2" charset="2"/>
              <a:buChar char="v"/>
            </a:pPr>
            <a:endParaRPr lang="en-IE" sz="3600" dirty="0">
              <a:solidFill>
                <a:schemeClr val="bg1"/>
              </a:solidFill>
              <a:latin typeface="Arial" panose="020B0604020202020204" pitchFamily="34" charset="0"/>
              <a:cs typeface="Arial" panose="020B0604020202020204" pitchFamily="34" charset="0"/>
            </a:endParaRPr>
          </a:p>
          <a:p>
            <a:pPr marL="457200" algn="just">
              <a:lnSpc>
                <a:spcPct val="107000"/>
              </a:lnSpc>
              <a:spcAft>
                <a:spcPts val="800"/>
              </a:spcAft>
            </a:pPr>
            <a:r>
              <a:rPr lang="en-IE" sz="3600" dirty="0">
                <a:solidFill>
                  <a:schemeClr val="bg1"/>
                </a:solidFill>
                <a:latin typeface="Arial"/>
                <a:cs typeface="Arial"/>
              </a:rPr>
              <a:t>Note: Where contract packing activities take place outside ROI the Importer has the reporting obligation.</a:t>
            </a:r>
          </a:p>
          <a:p>
            <a:pPr marL="457200" algn="just">
              <a:lnSpc>
                <a:spcPct val="107000"/>
              </a:lnSpc>
              <a:spcAft>
                <a:spcPts val="800"/>
              </a:spcAft>
            </a:pPr>
            <a:r>
              <a:rPr lang="en-IE" sz="3600" dirty="0">
                <a:solidFill>
                  <a:schemeClr val="bg1"/>
                </a:solidFill>
                <a:latin typeface="Arial"/>
                <a:cs typeface="Arial"/>
              </a:rPr>
              <a:t>          Contract Packing covered in more detail later in presentation.</a:t>
            </a:r>
            <a:endParaRPr lang="en-IE" dirty="0">
              <a:solidFill>
                <a:schemeClr val="bg1"/>
              </a:solidFill>
              <a:cs typeface="Arial"/>
            </a:endParaRPr>
          </a:p>
        </p:txBody>
      </p:sp>
      <p:sp>
        <p:nvSpPr>
          <p:cNvPr id="4" name="TextBox 3">
            <a:extLst>
              <a:ext uri="{FF2B5EF4-FFF2-40B4-BE49-F238E27FC236}">
                <a16:creationId xmlns:a16="http://schemas.microsoft.com/office/drawing/2014/main" id="{55CACA03-3459-1095-93F3-3F5D6695A00D}"/>
              </a:ext>
            </a:extLst>
          </p:cNvPr>
          <p:cNvSpPr txBox="1"/>
          <p:nvPr/>
        </p:nvSpPr>
        <p:spPr>
          <a:xfrm>
            <a:off x="508510" y="329254"/>
            <a:ext cx="906658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IE" sz="5400" dirty="0">
                <a:solidFill>
                  <a:srgbClr val="009E5E"/>
                </a:solidFill>
                <a:latin typeface="Arial"/>
                <a:cs typeface="Arial"/>
              </a:rPr>
              <a:t>Contract Packing Activities</a:t>
            </a:r>
          </a:p>
        </p:txBody>
      </p:sp>
      <p:sp>
        <p:nvSpPr>
          <p:cNvPr id="5" name="Slide Number Placeholder 4">
            <a:extLst>
              <a:ext uri="{FF2B5EF4-FFF2-40B4-BE49-F238E27FC236}">
                <a16:creationId xmlns:a16="http://schemas.microsoft.com/office/drawing/2014/main" id="{9C548A9F-F6FD-C568-B1B0-794D53BBDB29}"/>
              </a:ext>
            </a:extLst>
          </p:cNvPr>
          <p:cNvSpPr>
            <a:spLocks noGrp="1"/>
          </p:cNvSpPr>
          <p:nvPr>
            <p:ph type="sldNum" sz="quarter" idx="2"/>
          </p:nvPr>
        </p:nvSpPr>
        <p:spPr/>
        <p:txBody>
          <a:bodyPr/>
          <a:lstStyle/>
          <a:p>
            <a:fld id="{86CB4B4D-7CA3-9044-876B-883B54F8677D}" type="slidenum">
              <a:rPr lang="en-IE" smtClean="0"/>
              <a:t>7</a:t>
            </a:fld>
            <a:endParaRPr lang="en-IE"/>
          </a:p>
        </p:txBody>
      </p:sp>
    </p:spTree>
    <p:extLst>
      <p:ext uri="{BB962C8B-B14F-4D97-AF65-F5344CB8AC3E}">
        <p14:creationId xmlns:p14="http://schemas.microsoft.com/office/powerpoint/2010/main" val="24416350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DE6F3A28-565B-4EA1-17E4-4D8D90290EDD}"/>
              </a:ext>
            </a:extLst>
          </p:cNvPr>
          <p:cNvSpPr/>
          <p:nvPr/>
        </p:nvSpPr>
        <p:spPr>
          <a:xfrm>
            <a:off x="1625817" y="1232189"/>
            <a:ext cx="17792700" cy="11515418"/>
          </a:xfrm>
          <a:prstGeom prst="rect">
            <a:avLst/>
          </a:prstGeom>
          <a:solidFill>
            <a:srgbClr val="000000">
              <a:alpha val="7134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4" name="shutterstock_140867215.jpg" descr="shutterstock_140867215.jpg"/>
          <p:cNvPicPr>
            <a:picLocks noChangeAspect="1"/>
          </p:cNvPicPr>
          <p:nvPr/>
        </p:nvPicPr>
        <p:blipFill>
          <a:blip r:embed="rId2"/>
          <a:stretch>
            <a:fillRect/>
          </a:stretch>
        </p:blipFill>
        <p:spPr>
          <a:xfrm>
            <a:off x="0" y="0"/>
            <a:ext cx="24553334" cy="11860159"/>
          </a:xfrm>
          <a:prstGeom prst="rect">
            <a:avLst/>
          </a:prstGeom>
          <a:ln w="12700">
            <a:miter lim="400000"/>
          </a:ln>
        </p:spPr>
      </p:pic>
      <p:sp>
        <p:nvSpPr>
          <p:cNvPr id="187" name="Packaging Data"/>
          <p:cNvSpPr txBox="1"/>
          <p:nvPr/>
        </p:nvSpPr>
        <p:spPr>
          <a:xfrm>
            <a:off x="-4958578" y="3382328"/>
            <a:ext cx="102657"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200">
                <a:solidFill>
                  <a:srgbClr val="FFFFFF"/>
                </a:solidFill>
                <a:latin typeface="Arial"/>
                <a:ea typeface="Arial"/>
                <a:cs typeface="Arial"/>
                <a:sym typeface="Arial"/>
              </a:defRPr>
            </a:lvl1pPr>
          </a:lstStyle>
          <a:p>
            <a:endParaRPr>
              <a:solidFill>
                <a:srgbClr val="00B16B"/>
              </a:solidFill>
            </a:endParaRPr>
          </a:p>
        </p:txBody>
      </p:sp>
      <p:pic>
        <p:nvPicPr>
          <p:cNvPr id="191" name="RPK_Logo_No_Strap_White_RGB.png" descr="RPK_Logo_No_Strap_White_RGB.png"/>
          <p:cNvPicPr>
            <a:picLocks noChangeAspect="1"/>
          </p:cNvPicPr>
          <p:nvPr/>
        </p:nvPicPr>
        <p:blipFill>
          <a:blip r:embed="rId3"/>
          <a:stretch>
            <a:fillRect/>
          </a:stretch>
        </p:blipFill>
        <p:spPr>
          <a:xfrm>
            <a:off x="19856119" y="12196423"/>
            <a:ext cx="3712769" cy="659255"/>
          </a:xfrm>
          <a:prstGeom prst="rect">
            <a:avLst/>
          </a:prstGeom>
          <a:ln w="12700">
            <a:miter lim="400000"/>
          </a:ln>
        </p:spPr>
      </p:pic>
      <p:pic>
        <p:nvPicPr>
          <p:cNvPr id="192" name="Image" descr="Image"/>
          <p:cNvPicPr>
            <a:picLocks noChangeAspect="1"/>
          </p:cNvPicPr>
          <p:nvPr/>
        </p:nvPicPr>
        <p:blipFill>
          <a:blip r:embed="rId4"/>
          <a:stretch>
            <a:fillRect/>
          </a:stretch>
        </p:blipFill>
        <p:spPr>
          <a:xfrm>
            <a:off x="553684" y="12769050"/>
            <a:ext cx="4539233" cy="432687"/>
          </a:xfrm>
          <a:prstGeom prst="rect">
            <a:avLst/>
          </a:prstGeom>
          <a:ln w="12700">
            <a:miter lim="400000"/>
          </a:ln>
        </p:spPr>
      </p:pic>
      <p:sp>
        <p:nvSpPr>
          <p:cNvPr id="3" name="TextBox 2">
            <a:extLst>
              <a:ext uri="{FF2B5EF4-FFF2-40B4-BE49-F238E27FC236}">
                <a16:creationId xmlns:a16="http://schemas.microsoft.com/office/drawing/2014/main" id="{3FB08040-BF9D-9A41-9ABC-EBCF54187012}"/>
              </a:ext>
            </a:extLst>
          </p:cNvPr>
          <p:cNvSpPr txBox="1"/>
          <p:nvPr/>
        </p:nvSpPr>
        <p:spPr>
          <a:xfrm>
            <a:off x="935337" y="2122023"/>
            <a:ext cx="21822845" cy="9335889"/>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4000" dirty="0">
                <a:solidFill>
                  <a:schemeClr val="bg1"/>
                </a:solidFill>
              </a:rPr>
              <a:t>As part of the Application &amp; Registration Process each member signs and </a:t>
            </a:r>
            <a:r>
              <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rPr>
              <a:t>agrees to operate within the </a:t>
            </a:r>
            <a:r>
              <a:rPr kumimoji="0" lang="en-IE" sz="4000" b="1" i="0" u="none" strike="noStrike" cap="none" spc="0" normalizeH="0" baseline="0" dirty="0">
                <a:ln>
                  <a:noFill/>
                </a:ln>
                <a:solidFill>
                  <a:srgbClr val="009E5E"/>
                </a:solidFill>
                <a:effectLst/>
                <a:uFillTx/>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Repak Scheme Rules</a:t>
            </a:r>
            <a:r>
              <a:rPr lang="en-IE" sz="4000" dirty="0">
                <a:solidFill>
                  <a:schemeClr val="bg1"/>
                </a:solidFill>
              </a:rPr>
              <a:t>.</a:t>
            </a:r>
            <a:endPar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lang="en-IE" sz="4000" dirty="0">
              <a:solidFill>
                <a:schemeClr val="bg1"/>
              </a:solidFill>
            </a:endParaRPr>
          </a:p>
          <a:p>
            <a:pPr algn="l"/>
            <a:r>
              <a:rPr lang="en-IE" sz="4000" dirty="0">
                <a:solidFill>
                  <a:schemeClr val="bg1"/>
                </a:solidFill>
              </a:rPr>
              <a:t>Scheme Rules - key points to note:</a:t>
            </a:r>
          </a:p>
          <a:p>
            <a:pPr marL="571500" indent="-571500" algn="l">
              <a:buFont typeface="Arial" panose="020B0604020202020204" pitchFamily="34" charset="0"/>
              <a:buChar char="•"/>
            </a:pPr>
            <a:r>
              <a:rPr lang="en-IE" sz="4000" b="0" dirty="0">
                <a:solidFill>
                  <a:schemeClr val="bg1"/>
                </a:solidFill>
              </a:rPr>
              <a:t>Submission of bi-annual packaging data on time (21st August + 21st February).</a:t>
            </a:r>
          </a:p>
          <a:p>
            <a:pPr marL="571500" indent="-571500" algn="l">
              <a:buFont typeface="Arial" panose="020B0604020202020204" pitchFamily="34" charset="0"/>
              <a:buChar char="•"/>
            </a:pPr>
            <a:r>
              <a:rPr lang="en-IE" sz="4000" b="0" dirty="0">
                <a:solidFill>
                  <a:schemeClr val="bg1"/>
                </a:solidFill>
              </a:rPr>
              <a:t>Payment of invoices on time (30 days).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IE" sz="4000" b="0" dirty="0">
                <a:solidFill>
                  <a:schemeClr val="bg1"/>
                </a:solidFill>
              </a:rPr>
              <a:t>Retention of records (7 Years).</a:t>
            </a:r>
          </a:p>
          <a:p>
            <a:pPr marL="571500" indent="-571500" algn="l">
              <a:buFont typeface="Arial" panose="020B0604020202020204" pitchFamily="34" charset="0"/>
              <a:buChar char="•"/>
            </a:pPr>
            <a:r>
              <a:rPr lang="en-IE" sz="4000" b="0" dirty="0">
                <a:solidFill>
                  <a:schemeClr val="bg1"/>
                </a:solidFill>
              </a:rPr>
              <a:t>Submissions are sole basis of invoice (subject to minimum fee).</a:t>
            </a:r>
          </a:p>
          <a:p>
            <a:pPr marL="571500" indent="-571500" algn="l">
              <a:buFont typeface="Arial" panose="020B0604020202020204" pitchFamily="34" charset="0"/>
              <a:buChar char="•"/>
            </a:pPr>
            <a:r>
              <a:rPr lang="en-IE" sz="4000" b="0" dirty="0">
                <a:solidFill>
                  <a:schemeClr val="bg1"/>
                </a:solidFill>
              </a:rPr>
              <a:t>Based on self-certification and subject to Audit by Repak.</a:t>
            </a:r>
            <a:endParaRPr lang="en-IE" dirty="0">
              <a:solidFill>
                <a:schemeClr val="bg1"/>
              </a:solidFill>
            </a:endParaRP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IE" sz="4000" b="0" dirty="0">
              <a:solidFill>
                <a:schemeClr val="bg1"/>
              </a:solidFill>
            </a:endParaRP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IE" sz="4000" dirty="0">
              <a:solidFill>
                <a:schemeClr val="bg1"/>
              </a:solidFill>
            </a:endParaRPr>
          </a:p>
          <a:p>
            <a:pPr algn="l"/>
            <a:r>
              <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rPr>
              <a:t>Repak may revoke a membership account if any of the above criteria are not </a:t>
            </a:r>
            <a:r>
              <a:rPr lang="en-IE" sz="4000" dirty="0">
                <a:solidFill>
                  <a:schemeClr val="bg1"/>
                </a:solidFill>
              </a:rPr>
              <a:t>provided to Repak </a:t>
            </a:r>
            <a:r>
              <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rPr>
              <a:t>in line with the membership terms and conditions.</a:t>
            </a:r>
            <a:endParaRPr lang="en-IE" sz="4000" b="1" i="0" u="none" strike="noStrike" cap="none" spc="0" normalizeH="0" baseline="0" dirty="0">
              <a:ln>
                <a:noFill/>
              </a:ln>
              <a:solidFill>
                <a:schemeClr val="bg1"/>
              </a:solidFill>
              <a:effectLst/>
              <a:uFillTx/>
              <a:latin typeface="Helvetica Neue"/>
              <a:ea typeface="Helvetica Neue"/>
              <a:cs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kumimoji="0" lang="en-IE" sz="40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4494B7FA-62B2-AB1B-0E1B-52D7BA57CD8B}"/>
              </a:ext>
            </a:extLst>
          </p:cNvPr>
          <p:cNvSpPr txBox="1"/>
          <p:nvPr/>
        </p:nvSpPr>
        <p:spPr>
          <a:xfrm>
            <a:off x="221523" y="210833"/>
            <a:ext cx="849604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6000" dirty="0">
                <a:solidFill>
                  <a:srgbClr val="00B16B"/>
                </a:solidFill>
                <a:latin typeface="Arial"/>
                <a:cs typeface="Arial"/>
              </a:rPr>
              <a:t>Repak Scheme Rules </a:t>
            </a:r>
          </a:p>
        </p:txBody>
      </p:sp>
      <p:grpSp>
        <p:nvGrpSpPr>
          <p:cNvPr id="2" name="Group 1">
            <a:extLst>
              <a:ext uri="{FF2B5EF4-FFF2-40B4-BE49-F238E27FC236}">
                <a16:creationId xmlns:a16="http://schemas.microsoft.com/office/drawing/2014/main" id="{90EAE924-4106-A221-1DBD-BE59BCF89797}"/>
              </a:ext>
            </a:extLst>
          </p:cNvPr>
          <p:cNvGrpSpPr/>
          <p:nvPr/>
        </p:nvGrpSpPr>
        <p:grpSpPr>
          <a:xfrm>
            <a:off x="0" y="11736413"/>
            <a:ext cx="24553334" cy="1979587"/>
            <a:chOff x="419100" y="11736413"/>
            <a:chExt cx="24553334" cy="1854929"/>
          </a:xfrm>
        </p:grpSpPr>
        <p:sp>
          <p:nvSpPr>
            <p:cNvPr id="6" name="Rectangle">
              <a:extLst>
                <a:ext uri="{FF2B5EF4-FFF2-40B4-BE49-F238E27FC236}">
                  <a16:creationId xmlns:a16="http://schemas.microsoft.com/office/drawing/2014/main" id="{66A2A3D8-0CA8-777E-B3E1-E294794E337A}"/>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7" name="RPK_Logo_No_Strap_White_RGB.png" descr="RPK_Logo_No_Strap_White_RGB.png">
              <a:extLst>
                <a:ext uri="{FF2B5EF4-FFF2-40B4-BE49-F238E27FC236}">
                  <a16:creationId xmlns:a16="http://schemas.microsoft.com/office/drawing/2014/main" id="{0EC8BEF1-7DA2-8444-6B58-FA0D83E97D44}"/>
                </a:ext>
              </a:extLst>
            </p:cNvPr>
            <p:cNvPicPr>
              <a:picLocks noChangeAspect="1"/>
            </p:cNvPicPr>
            <p:nvPr/>
          </p:nvPicPr>
          <p:blipFill>
            <a:blip r:embed="rId3"/>
            <a:stretch>
              <a:fillRect/>
            </a:stretch>
          </p:blipFill>
          <p:spPr>
            <a:xfrm>
              <a:off x="20252131" y="12334248"/>
              <a:ext cx="3712769" cy="659255"/>
            </a:xfrm>
            <a:prstGeom prst="rect">
              <a:avLst/>
            </a:prstGeom>
            <a:ln w="12700">
              <a:miter lim="400000"/>
            </a:ln>
          </p:spPr>
        </p:pic>
        <p:pic>
          <p:nvPicPr>
            <p:cNvPr id="8" name="Image" descr="Image">
              <a:extLst>
                <a:ext uri="{FF2B5EF4-FFF2-40B4-BE49-F238E27FC236}">
                  <a16:creationId xmlns:a16="http://schemas.microsoft.com/office/drawing/2014/main" id="{F5396E4C-07B2-DDF3-F24C-97F0543F91F6}"/>
                </a:ext>
              </a:extLst>
            </p:cNvPr>
            <p:cNvPicPr>
              <a:picLocks noChangeAspect="1"/>
            </p:cNvPicPr>
            <p:nvPr/>
          </p:nvPicPr>
          <p:blipFill>
            <a:blip r:embed="rId4"/>
            <a:stretch>
              <a:fillRect/>
            </a:stretch>
          </p:blipFill>
          <p:spPr>
            <a:xfrm>
              <a:off x="949818" y="12447533"/>
              <a:ext cx="4539233" cy="432687"/>
            </a:xfrm>
            <a:prstGeom prst="rect">
              <a:avLst/>
            </a:prstGeom>
            <a:ln w="12700">
              <a:miter lim="400000"/>
            </a:ln>
          </p:spPr>
        </p:pic>
      </p:grpSp>
      <p:sp>
        <p:nvSpPr>
          <p:cNvPr id="9" name="Slide Number Placeholder 8">
            <a:extLst>
              <a:ext uri="{FF2B5EF4-FFF2-40B4-BE49-F238E27FC236}">
                <a16:creationId xmlns:a16="http://schemas.microsoft.com/office/drawing/2014/main" id="{1B873882-439E-8167-F058-45BB35C87558}"/>
              </a:ext>
            </a:extLst>
          </p:cNvPr>
          <p:cNvSpPr>
            <a:spLocks noGrp="1"/>
          </p:cNvSpPr>
          <p:nvPr>
            <p:ph type="sldNum" sz="quarter" idx="2"/>
          </p:nvPr>
        </p:nvSpPr>
        <p:spPr/>
        <p:txBody>
          <a:bodyPr/>
          <a:lstStyle/>
          <a:p>
            <a:fld id="{86CB4B4D-7CA3-9044-876B-883B54F8677D}" type="slidenum">
              <a:rPr lang="en-IE" smtClean="0"/>
              <a:t>8</a:t>
            </a:fld>
            <a:endParaRPr lang="en-IE"/>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shutterstock_503223772.jpeg" descr="shutterstock_503223772.jpeg"/>
          <p:cNvPicPr>
            <a:picLocks noChangeAspect="1"/>
          </p:cNvPicPr>
          <p:nvPr/>
        </p:nvPicPr>
        <p:blipFill>
          <a:blip r:embed="rId3"/>
          <a:stretch>
            <a:fillRect/>
          </a:stretch>
        </p:blipFill>
        <p:spPr>
          <a:xfrm flipH="1">
            <a:off x="42334" y="0"/>
            <a:ext cx="24468668" cy="13856600"/>
          </a:xfrm>
          <a:prstGeom prst="rect">
            <a:avLst/>
          </a:prstGeom>
          <a:ln w="12700">
            <a:miter lim="400000"/>
          </a:ln>
        </p:spPr>
      </p:pic>
      <p:sp>
        <p:nvSpPr>
          <p:cNvPr id="492" name="Notes on Reporting"/>
          <p:cNvSpPr txBox="1"/>
          <p:nvPr/>
        </p:nvSpPr>
        <p:spPr>
          <a:xfrm>
            <a:off x="-7660594" y="3597381"/>
            <a:ext cx="8917894" cy="748923"/>
          </a:xfrm>
          <a:prstGeom prst="rect">
            <a:avLst/>
          </a:prstGeom>
          <a:ln w="12700">
            <a:miter lim="400000"/>
          </a:ln>
          <a:effectLst>
            <a:outerShdw blurRad="241300" dist="25400" dir="5400000" rotWithShape="0">
              <a:srgbClr val="000000">
                <a:alpha val="62125"/>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200">
                <a:solidFill>
                  <a:srgbClr val="FFFFFF"/>
                </a:solidFill>
                <a:latin typeface="Arial"/>
                <a:ea typeface="Arial"/>
                <a:cs typeface="Arial"/>
                <a:sym typeface="Arial"/>
              </a:defRPr>
            </a:lvl1pPr>
          </a:lstStyle>
          <a:p>
            <a:r>
              <a:rPr lang="en-US" dirty="0"/>
              <a:t> </a:t>
            </a:r>
            <a:endParaRPr dirty="0"/>
          </a:p>
        </p:txBody>
      </p:sp>
      <p:sp>
        <p:nvSpPr>
          <p:cNvPr id="2" name="TextBox 1">
            <a:extLst>
              <a:ext uri="{FF2B5EF4-FFF2-40B4-BE49-F238E27FC236}">
                <a16:creationId xmlns:a16="http://schemas.microsoft.com/office/drawing/2014/main" id="{3E54EC26-B39A-4B28-8C0C-FD7E3212845D}"/>
              </a:ext>
            </a:extLst>
          </p:cNvPr>
          <p:cNvSpPr txBox="1"/>
          <p:nvPr/>
        </p:nvSpPr>
        <p:spPr>
          <a:xfrm>
            <a:off x="309672" y="1295022"/>
            <a:ext cx="21623209" cy="10505440"/>
          </a:xfrm>
          <a:prstGeom prst="rect">
            <a:avLst/>
          </a:prstGeom>
          <a:solidFill>
            <a:schemeClr val="tx1">
              <a:alpha val="5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4400" dirty="0">
                <a:solidFill>
                  <a:srgbClr val="00B16B"/>
                </a:solidFill>
                <a:latin typeface="Arial" panose="020B0604020202020204" pitchFamily="34" charset="0"/>
                <a:cs typeface="Arial" panose="020B0604020202020204" pitchFamily="34" charset="0"/>
              </a:rPr>
              <a:t>Packaging returns submission dates.</a:t>
            </a:r>
          </a:p>
          <a:p>
            <a:pPr marL="457200" lvl="8" indent="-457200" algn="l">
              <a:buFont typeface="Arial" panose="020B0604020202020204" pitchFamily="34" charset="0"/>
              <a:buChar char="•"/>
            </a:pPr>
            <a:r>
              <a:rPr lang="en-IE" sz="4400" b="0" dirty="0">
                <a:solidFill>
                  <a:schemeClr val="bg1"/>
                </a:solidFill>
                <a:latin typeface="Arial" panose="020B0604020202020204" pitchFamily="34" charset="0"/>
                <a:cs typeface="Arial" panose="020B0604020202020204" pitchFamily="34" charset="0"/>
              </a:rPr>
              <a:t>Half 1 January-June statistics submitted by 21</a:t>
            </a:r>
            <a:r>
              <a:rPr lang="en-IE" sz="4400" b="0" baseline="30000" dirty="0">
                <a:solidFill>
                  <a:schemeClr val="bg1"/>
                </a:solidFill>
                <a:latin typeface="Arial" panose="020B0604020202020204" pitchFamily="34" charset="0"/>
                <a:cs typeface="Arial" panose="020B0604020202020204" pitchFamily="34" charset="0"/>
              </a:rPr>
              <a:t>st</a:t>
            </a:r>
            <a:r>
              <a:rPr lang="en-IE" sz="4400" b="0" dirty="0">
                <a:solidFill>
                  <a:schemeClr val="bg1"/>
                </a:solidFill>
                <a:latin typeface="Arial" panose="020B0604020202020204" pitchFamily="34" charset="0"/>
                <a:cs typeface="Arial" panose="020B0604020202020204" pitchFamily="34" charset="0"/>
              </a:rPr>
              <a:t> August each year.</a:t>
            </a:r>
          </a:p>
          <a:p>
            <a:pPr marL="457200" lvl="2" indent="-457200" algn="l">
              <a:buFont typeface="Arial" panose="020B0604020202020204" pitchFamily="34" charset="0"/>
              <a:buChar char="•"/>
            </a:pPr>
            <a:r>
              <a:rPr lang="en-IE" sz="4400" b="0" dirty="0">
                <a:solidFill>
                  <a:schemeClr val="bg1"/>
                </a:solidFill>
                <a:latin typeface="Arial" panose="020B0604020202020204" pitchFamily="34" charset="0"/>
                <a:cs typeface="Arial" panose="020B0604020202020204" pitchFamily="34" charset="0"/>
              </a:rPr>
              <a:t>Half 2 July-December statistics submitted by 21</a:t>
            </a:r>
            <a:r>
              <a:rPr lang="en-IE" sz="4400" b="0" baseline="30000" dirty="0">
                <a:solidFill>
                  <a:schemeClr val="bg1"/>
                </a:solidFill>
                <a:latin typeface="Arial" panose="020B0604020202020204" pitchFamily="34" charset="0"/>
                <a:cs typeface="Arial" panose="020B0604020202020204" pitchFamily="34" charset="0"/>
              </a:rPr>
              <a:t>st</a:t>
            </a:r>
            <a:r>
              <a:rPr lang="en-IE" sz="4400" b="0" dirty="0">
                <a:solidFill>
                  <a:schemeClr val="bg1"/>
                </a:solidFill>
                <a:latin typeface="Arial" panose="020B0604020202020204" pitchFamily="34" charset="0"/>
                <a:cs typeface="Arial" panose="020B0604020202020204" pitchFamily="34" charset="0"/>
              </a:rPr>
              <a:t> February of the following year.</a:t>
            </a:r>
          </a:p>
          <a:p>
            <a:pPr marL="457200" lvl="2" indent="-457200" algn="just">
              <a:buFont typeface="Arial" panose="020B0604020202020204" pitchFamily="34" charset="0"/>
              <a:buChar char="•"/>
            </a:pPr>
            <a:endParaRPr lang="en-IE" sz="2000" b="0" dirty="0">
              <a:solidFill>
                <a:schemeClr val="bg1"/>
              </a:solidFill>
              <a:latin typeface="Arial"/>
              <a:cs typeface="Arial"/>
            </a:endParaRPr>
          </a:p>
          <a:p>
            <a:pPr lvl="2" indent="0" algn="just"/>
            <a:r>
              <a:rPr lang="en-IE" sz="4400" dirty="0">
                <a:solidFill>
                  <a:srgbClr val="00B16B"/>
                </a:solidFill>
                <a:latin typeface="Arial" panose="020B0604020202020204" pitchFamily="34" charset="0"/>
                <a:cs typeface="Arial" panose="020B0604020202020204" pitchFamily="34" charset="0"/>
              </a:rPr>
              <a:t>Invoicing.</a:t>
            </a:r>
          </a:p>
          <a:p>
            <a:pPr marL="571500" lvl="2" indent="-571500" algn="just">
              <a:buFont typeface="Arial" panose="020B0604020202020204" pitchFamily="34" charset="0"/>
              <a:buChar char="•"/>
            </a:pPr>
            <a:r>
              <a:rPr lang="en-GB" sz="4400" b="0" dirty="0">
                <a:solidFill>
                  <a:schemeClr val="bg1"/>
                </a:solidFill>
                <a:latin typeface="Arial" panose="020B0604020202020204" pitchFamily="34" charset="0"/>
                <a:cs typeface="Arial" panose="020B0604020202020204" pitchFamily="34" charset="0"/>
              </a:rPr>
              <a:t>Two invoices issued per year in January (Half 1) &amp; July (Half 2). </a:t>
            </a:r>
          </a:p>
          <a:p>
            <a:pPr algn="just"/>
            <a:r>
              <a:rPr lang="en-GB" sz="4400" b="0" dirty="0">
                <a:solidFill>
                  <a:schemeClr val="bg1"/>
                </a:solidFill>
                <a:latin typeface="Arial" panose="020B0604020202020204" pitchFamily="34" charset="0"/>
                <a:cs typeface="Arial" panose="020B0604020202020204" pitchFamily="34" charset="0"/>
              </a:rPr>
              <a:t>		- Half 1 2023 Membership fees are based on Half 1 2022 packaging data</a:t>
            </a:r>
          </a:p>
          <a:p>
            <a:pPr algn="just"/>
            <a:r>
              <a:rPr lang="en-GB" sz="4400" b="0" dirty="0">
                <a:solidFill>
                  <a:schemeClr val="bg1"/>
                </a:solidFill>
                <a:latin typeface="Arial" panose="020B0604020202020204" pitchFamily="34" charset="0"/>
                <a:cs typeface="Arial" panose="020B0604020202020204" pitchFamily="34" charset="0"/>
              </a:rPr>
              <a:t>		- Half 2 2023 Membership fees are based on Half 2 2022 packaging data</a:t>
            </a:r>
          </a:p>
          <a:p>
            <a:pPr algn="just"/>
            <a:r>
              <a:rPr lang="en-GB" sz="2000" b="0" dirty="0">
                <a:solidFill>
                  <a:schemeClr val="bg1"/>
                </a:solidFill>
                <a:latin typeface="Arial"/>
                <a:cs typeface="Arial"/>
              </a:rPr>
              <a:t>.</a:t>
            </a:r>
          </a:p>
          <a:p>
            <a:pPr algn="just"/>
            <a:r>
              <a:rPr lang="en-GB" sz="4400" dirty="0">
                <a:solidFill>
                  <a:srgbClr val="00B16B"/>
                </a:solidFill>
                <a:latin typeface="Arial" panose="020B0604020202020204" pitchFamily="34" charset="0"/>
                <a:cs typeface="Arial" panose="020B0604020202020204" pitchFamily="34" charset="0"/>
              </a:rPr>
              <a:t>Payment terms.</a:t>
            </a:r>
          </a:p>
          <a:p>
            <a:pPr marL="571500" indent="-571500" algn="just">
              <a:buFont typeface="Arial" panose="020B0604020202020204" pitchFamily="34" charset="0"/>
              <a:buChar char="•"/>
            </a:pPr>
            <a:r>
              <a:rPr lang="en-GB" sz="4400" b="0" dirty="0">
                <a:solidFill>
                  <a:schemeClr val="bg1"/>
                </a:solidFill>
                <a:latin typeface="Arial"/>
                <a:cs typeface="Arial"/>
              </a:rPr>
              <a:t>30 days from date of invoice.</a:t>
            </a:r>
            <a:endParaRPr lang="en-GB" sz="4400" b="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GB" sz="4400" b="0" dirty="0">
                <a:solidFill>
                  <a:schemeClr val="bg1"/>
                </a:solidFill>
                <a:latin typeface="Arial"/>
                <a:cs typeface="Arial"/>
              </a:rPr>
              <a:t>Supplier Set-up Forms must be provided if required.</a:t>
            </a:r>
          </a:p>
          <a:p>
            <a:pPr marL="571500" indent="-571500" algn="just">
              <a:buFont typeface="Arial" panose="020B0604020202020204" pitchFamily="34" charset="0"/>
              <a:buChar char="•"/>
            </a:pPr>
            <a:r>
              <a:rPr lang="en-GB" sz="4400" b="0" dirty="0">
                <a:solidFill>
                  <a:schemeClr val="bg1"/>
                </a:solidFill>
                <a:latin typeface="Arial"/>
                <a:cs typeface="Arial"/>
              </a:rPr>
              <a:t>PO numbers must be supplied if required.</a:t>
            </a:r>
          </a:p>
          <a:p>
            <a:pPr algn="just"/>
            <a:endParaRPr lang="en-GB" sz="2000" b="0" dirty="0">
              <a:solidFill>
                <a:schemeClr val="bg1"/>
              </a:solidFill>
              <a:latin typeface="Arial"/>
              <a:cs typeface="Arial"/>
            </a:endParaRPr>
          </a:p>
          <a:p>
            <a:pPr algn="just"/>
            <a:r>
              <a:rPr lang="en-GB" sz="4400" dirty="0">
                <a:solidFill>
                  <a:srgbClr val="009E5E"/>
                </a:solidFill>
                <a:latin typeface="Arial" panose="020B0604020202020204" pitchFamily="34" charset="0"/>
                <a:cs typeface="Arial" panose="020B0604020202020204" pitchFamily="34" charset="0"/>
              </a:rPr>
              <a:t>Reporting Packaging Weights.</a:t>
            </a:r>
          </a:p>
          <a:p>
            <a:pPr marL="571500" indent="-571500" algn="just">
              <a:buFont typeface="Arial" panose="020B0604020202020204" pitchFamily="34" charset="0"/>
              <a:buChar char="•"/>
            </a:pPr>
            <a:r>
              <a:rPr lang="en-US" sz="4400" b="0" dirty="0">
                <a:solidFill>
                  <a:schemeClr val="bg1"/>
                </a:solidFill>
                <a:latin typeface="Arial"/>
                <a:cs typeface="Arial"/>
              </a:rPr>
              <a:t>Report in Metric Tonnes (1,000kg) and to 3 Decimal Places (nearest kg).</a:t>
            </a:r>
          </a:p>
          <a:p>
            <a:pPr marL="571500" indent="-571500" algn="just">
              <a:buFont typeface="Arial" panose="020B0604020202020204" pitchFamily="34" charset="0"/>
              <a:buChar char="•"/>
            </a:pPr>
            <a:endParaRPr lang="en-US" sz="2000" b="0" dirty="0">
              <a:solidFill>
                <a:schemeClr val="bg1"/>
              </a:solidFill>
              <a:latin typeface="Arial"/>
              <a:cs typeface="Arial"/>
            </a:endParaRPr>
          </a:p>
        </p:txBody>
      </p:sp>
      <p:grpSp>
        <p:nvGrpSpPr>
          <p:cNvPr id="3" name="Group 2">
            <a:extLst>
              <a:ext uri="{FF2B5EF4-FFF2-40B4-BE49-F238E27FC236}">
                <a16:creationId xmlns:a16="http://schemas.microsoft.com/office/drawing/2014/main" id="{C72D022C-ADF8-009F-1E4F-D7DBDFA31127}"/>
              </a:ext>
            </a:extLst>
          </p:cNvPr>
          <p:cNvGrpSpPr/>
          <p:nvPr/>
        </p:nvGrpSpPr>
        <p:grpSpPr>
          <a:xfrm>
            <a:off x="0" y="11877013"/>
            <a:ext cx="24553337" cy="1979587"/>
            <a:chOff x="419100" y="11736413"/>
            <a:chExt cx="24553334" cy="1854929"/>
          </a:xfrm>
        </p:grpSpPr>
        <p:sp>
          <p:nvSpPr>
            <p:cNvPr id="4" name="Rectangle">
              <a:extLst>
                <a:ext uri="{FF2B5EF4-FFF2-40B4-BE49-F238E27FC236}">
                  <a16:creationId xmlns:a16="http://schemas.microsoft.com/office/drawing/2014/main" id="{2BA6B23F-1FA3-5591-6890-E1E71104C9E8}"/>
                </a:ext>
              </a:extLst>
            </p:cNvPr>
            <p:cNvSpPr/>
            <p:nvPr/>
          </p:nvSpPr>
          <p:spPr>
            <a:xfrm>
              <a:off x="419100" y="11736413"/>
              <a:ext cx="24553334" cy="1854929"/>
            </a:xfrm>
            <a:prstGeom prst="rect">
              <a:avLst/>
            </a:prstGeom>
            <a:solidFill>
              <a:srgbClr val="00B16B"/>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RPK_Logo_No_Strap_White_RGB.png" descr="RPK_Logo_No_Strap_White_RGB.png">
              <a:extLst>
                <a:ext uri="{FF2B5EF4-FFF2-40B4-BE49-F238E27FC236}">
                  <a16:creationId xmlns:a16="http://schemas.microsoft.com/office/drawing/2014/main" id="{19226D1D-C1CC-399E-525E-0EB10F59BA2E}"/>
                </a:ext>
              </a:extLst>
            </p:cNvPr>
            <p:cNvPicPr>
              <a:picLocks noChangeAspect="1"/>
            </p:cNvPicPr>
            <p:nvPr/>
          </p:nvPicPr>
          <p:blipFill>
            <a:blip r:embed="rId4"/>
            <a:stretch>
              <a:fillRect/>
            </a:stretch>
          </p:blipFill>
          <p:spPr>
            <a:xfrm>
              <a:off x="20252131" y="12334248"/>
              <a:ext cx="3712769" cy="659255"/>
            </a:xfrm>
            <a:prstGeom prst="rect">
              <a:avLst/>
            </a:prstGeom>
            <a:ln w="12700">
              <a:miter lim="400000"/>
            </a:ln>
          </p:spPr>
        </p:pic>
        <p:pic>
          <p:nvPicPr>
            <p:cNvPr id="6" name="Image" descr="Image">
              <a:extLst>
                <a:ext uri="{FF2B5EF4-FFF2-40B4-BE49-F238E27FC236}">
                  <a16:creationId xmlns:a16="http://schemas.microsoft.com/office/drawing/2014/main" id="{0B6AF8FF-FBD1-7B22-4F9D-DAA7CE3B34D4}"/>
                </a:ext>
              </a:extLst>
            </p:cNvPr>
            <p:cNvPicPr>
              <a:picLocks noChangeAspect="1"/>
            </p:cNvPicPr>
            <p:nvPr/>
          </p:nvPicPr>
          <p:blipFill>
            <a:blip r:embed="rId5"/>
            <a:stretch>
              <a:fillRect/>
            </a:stretch>
          </p:blipFill>
          <p:spPr>
            <a:xfrm>
              <a:off x="949818" y="12447533"/>
              <a:ext cx="4539233" cy="432687"/>
            </a:xfrm>
            <a:prstGeom prst="rect">
              <a:avLst/>
            </a:prstGeom>
            <a:ln w="12700">
              <a:miter lim="400000"/>
            </a:ln>
          </p:spPr>
        </p:pic>
      </p:grpSp>
      <p:sp>
        <p:nvSpPr>
          <p:cNvPr id="7" name="Slide Number Placeholder 6">
            <a:extLst>
              <a:ext uri="{FF2B5EF4-FFF2-40B4-BE49-F238E27FC236}">
                <a16:creationId xmlns:a16="http://schemas.microsoft.com/office/drawing/2014/main" id="{AE2BCDC7-F992-6C71-C15B-1A8B5CA45CE7}"/>
              </a:ext>
            </a:extLst>
          </p:cNvPr>
          <p:cNvSpPr>
            <a:spLocks noGrp="1"/>
          </p:cNvSpPr>
          <p:nvPr>
            <p:ph type="sldNum" sz="quarter" idx="2"/>
          </p:nvPr>
        </p:nvSpPr>
        <p:spPr/>
        <p:txBody>
          <a:bodyPr/>
          <a:lstStyle/>
          <a:p>
            <a:fld id="{86CB4B4D-7CA3-9044-876B-883B54F8677D}" type="slidenum">
              <a:rPr lang="en-IE" smtClean="0"/>
              <a:t>9</a:t>
            </a:fld>
            <a:endParaRPr lang="en-IE"/>
          </a:p>
        </p:txBody>
      </p:sp>
      <p:sp>
        <p:nvSpPr>
          <p:cNvPr id="8" name="TextBox 7">
            <a:extLst>
              <a:ext uri="{FF2B5EF4-FFF2-40B4-BE49-F238E27FC236}">
                <a16:creationId xmlns:a16="http://schemas.microsoft.com/office/drawing/2014/main" id="{C3E6FCF4-6D46-61D3-A3BC-385BD289F19D}"/>
              </a:ext>
            </a:extLst>
          </p:cNvPr>
          <p:cNvSpPr txBox="1"/>
          <p:nvPr/>
        </p:nvSpPr>
        <p:spPr>
          <a:xfrm>
            <a:off x="221523" y="210833"/>
            <a:ext cx="849604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IE" sz="6000" dirty="0">
                <a:solidFill>
                  <a:srgbClr val="00B16B"/>
                </a:solidFill>
                <a:latin typeface="Arial"/>
                <a:cs typeface="Arial"/>
              </a:rPr>
              <a:t>Repak Scheme Rules </a:t>
            </a:r>
          </a:p>
        </p:txBody>
      </p:sp>
    </p:spTree>
    <p:extLst>
      <p:ext uri="{BB962C8B-B14F-4D97-AF65-F5344CB8AC3E}">
        <p14:creationId xmlns:p14="http://schemas.microsoft.com/office/powerpoint/2010/main" val="333959931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188F2C265CDD40A1C04830D03AB6E8" ma:contentTypeVersion="19" ma:contentTypeDescription="Create a new document." ma:contentTypeScope="" ma:versionID="39a021e4b021150264a8bbc8297c9eb2">
  <xsd:schema xmlns:xsd="http://www.w3.org/2001/XMLSchema" xmlns:xs="http://www.w3.org/2001/XMLSchema" xmlns:p="http://schemas.microsoft.com/office/2006/metadata/properties" xmlns:ns2="8d74ec8e-24fa-4803-a372-c57df56b2891" xmlns:ns3="eeec89c1-0e16-457c-a881-3c58e9a464ba" targetNamespace="http://schemas.microsoft.com/office/2006/metadata/properties" ma:root="true" ma:fieldsID="f1e5ea1a3a101e29be2b4c0c033391cd" ns2:_="" ns3:_="">
    <xsd:import namespace="8d74ec8e-24fa-4803-a372-c57df56b2891"/>
    <xsd:import namespace="eeec89c1-0e16-457c-a881-3c58e9a464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Department" minOccurs="0"/>
                <xsd:element ref="ns2:Date" minOccurs="0"/>
                <xsd:element ref="ns2:Issuedate" minOccurs="0"/>
                <xsd:element ref="ns2:Processowner" minOccurs="0"/>
                <xsd:element ref="ns2:Re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4ec8e-24fa-4803-a372-c57df56b2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Department" ma:index="20" nillable="true" ma:displayName="Department" ma:format="Dropdown" ma:internalName="Department">
      <xsd:simpleType>
        <xsd:restriction base="dms:Choice">
          <xsd:enumeration value="Recovery &amp; Recycling"/>
          <xsd:enumeration value="Resource - HR"/>
          <xsd:enumeration value="Resource - Admin"/>
          <xsd:enumeration value="Purchasing"/>
          <xsd:enumeration value="Marketing &amp; Comms"/>
          <xsd:enumeration value="IS"/>
          <xsd:enumeration value="Government &amp;  Regulatory"/>
          <xsd:enumeration value="Finance"/>
          <xsd:enumeration value="Membership &amp; Recruitment"/>
        </xsd:restriction>
      </xsd:simpleType>
    </xsd:element>
    <xsd:element name="Date" ma:index="22" nillable="true" ma:displayName="Modified Date" ma:format="DateOnly" ma:internalName="Date">
      <xsd:simpleType>
        <xsd:restriction base="dms:DateTime"/>
      </xsd:simpleType>
    </xsd:element>
    <xsd:element name="Issuedate" ma:index="23" nillable="true" ma:displayName="Issue date" ma:format="DateOnly" ma:internalName="Issuedate">
      <xsd:simpleType>
        <xsd:restriction base="dms:DateTime"/>
      </xsd:simpleType>
    </xsd:element>
    <xsd:element name="Processowner" ma:index="24" nillable="true" ma:displayName="Process owner" ma:format="Dropdown" ma:internalName="Processowner">
      <xsd:simpleType>
        <xsd:restriction base="dms:Text">
          <xsd:maxLength value="255"/>
        </xsd:restriction>
      </xsd:simpleType>
    </xsd:element>
    <xsd:element name="Ref" ma:index="25" nillable="true" ma:displayName="Ref" ma:format="Dropdown" ma:internalName="Ref">
      <xsd:simpleType>
        <xsd:restriction base="dms:Text">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ec89c1-0e16-457c-a881-3c58e9a46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eec89c1-0e16-457c-a881-3c58e9a464ba">
      <UserInfo>
        <DisplayName>Brian Walsh</DisplayName>
        <AccountId>35</AccountId>
        <AccountType/>
      </UserInfo>
      <UserInfo>
        <DisplayName>Ailish Groves</DisplayName>
        <AccountId>41</AccountId>
        <AccountType/>
      </UserInfo>
      <UserInfo>
        <DisplayName>Brian Markey</DisplayName>
        <AccountId>31</AccountId>
        <AccountType/>
      </UserInfo>
      <UserInfo>
        <DisplayName>Rachel Pownall</DisplayName>
        <AccountId>36</AccountId>
        <AccountType/>
      </UserInfo>
    </SharedWithUsers>
    <Date xmlns="8d74ec8e-24fa-4803-a372-c57df56b2891" xsi:nil="true"/>
    <Ref xmlns="8d74ec8e-24fa-4803-a372-c57df56b2891" xsi:nil="true"/>
    <Processowner xmlns="8d74ec8e-24fa-4803-a372-c57df56b2891" xsi:nil="true"/>
    <Department xmlns="8d74ec8e-24fa-4803-a372-c57df56b2891" xsi:nil="true"/>
    <_Flow_SignoffStatus xmlns="8d74ec8e-24fa-4803-a372-c57df56b2891" xsi:nil="true"/>
    <Issuedate xmlns="8d74ec8e-24fa-4803-a372-c57df56b2891" xsi:nil="true"/>
  </documentManagement>
</p:properties>
</file>

<file path=customXml/itemProps1.xml><?xml version="1.0" encoding="utf-8"?>
<ds:datastoreItem xmlns:ds="http://schemas.openxmlformats.org/officeDocument/2006/customXml" ds:itemID="{AEF33E3B-1C30-4ACD-8A2E-6E0A70C0ED47}">
  <ds:schemaRefs>
    <ds:schemaRef ds:uri="http://schemas.microsoft.com/sharepoint/v3/contenttype/forms"/>
  </ds:schemaRefs>
</ds:datastoreItem>
</file>

<file path=customXml/itemProps2.xml><?xml version="1.0" encoding="utf-8"?>
<ds:datastoreItem xmlns:ds="http://schemas.openxmlformats.org/officeDocument/2006/customXml" ds:itemID="{9E2DFC5B-5A70-4573-AB2A-A230F2A9821A}"/>
</file>

<file path=customXml/itemProps3.xml><?xml version="1.0" encoding="utf-8"?>
<ds:datastoreItem xmlns:ds="http://schemas.openxmlformats.org/officeDocument/2006/customXml" ds:itemID="{6B623217-7F88-4357-99DE-A5E58241FF3D}">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2233f5ed-542f-4402-aad6-59c5d9490f5a"/>
    <ds:schemaRef ds:uri="http://purl.org/dc/elements/1.1/"/>
    <ds:schemaRef ds:uri="http://schemas.microsoft.com/office/infopath/2007/PartnerControls"/>
    <ds:schemaRef ds:uri="b8585651-4c55-43de-877d-80d52738ab2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4505</Words>
  <Application>Microsoft Office PowerPoint</Application>
  <PresentationFormat>Custom</PresentationFormat>
  <Paragraphs>536</Paragraphs>
  <Slides>47</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freight-sans-pro</vt:lpstr>
      <vt:lpstr>Helvetica Neue</vt:lpstr>
      <vt:lpstr>Helvetica Neue Light</vt:lpstr>
      <vt:lpstr>Helvetica Neue Medium</vt:lpstr>
      <vt:lpstr>Symbol</vt:lpstr>
      <vt:lpstr>Times New Roman</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Keogh Murphy</dc:creator>
  <cp:lastModifiedBy>Nataly Moraes</cp:lastModifiedBy>
  <cp:revision>1021</cp:revision>
  <cp:lastPrinted>2023-09-06T13:43:43Z</cp:lastPrinted>
  <dcterms:modified xsi:type="dcterms:W3CDTF">2023-09-06T14:59:34Z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1786900.00000000</vt:lpwstr>
  </property>
  <property fmtid="{D5CDD505-2E9C-101B-9397-08002B2CF9AE}" pid="3" name="ContentTypeId">
    <vt:lpwstr>0x010100BF188F2C265CDD40A1C04830D03AB6E8</vt:lpwstr>
  </property>
  <property fmtid="{D5CDD505-2E9C-101B-9397-08002B2CF9AE}" pid="4" name="MediaServiceImageTags">
    <vt:lpwstr/>
  </property>
</Properties>
</file>